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8"/>
  </p:notesMasterIdLst>
  <p:sldIdLst>
    <p:sldId id="260" r:id="rId2"/>
    <p:sldId id="287" r:id="rId3"/>
    <p:sldId id="288" r:id="rId4"/>
    <p:sldId id="289" r:id="rId5"/>
    <p:sldId id="290" r:id="rId6"/>
    <p:sldId id="292" r:id="rId7"/>
    <p:sldId id="293" r:id="rId8"/>
    <p:sldId id="294" r:id="rId9"/>
    <p:sldId id="300" r:id="rId10"/>
    <p:sldId id="297" r:id="rId11"/>
    <p:sldId id="296" r:id="rId12"/>
    <p:sldId id="302" r:id="rId13"/>
    <p:sldId id="304" r:id="rId14"/>
    <p:sldId id="298" r:id="rId15"/>
    <p:sldId id="305" r:id="rId16"/>
    <p:sldId id="306" r:id="rId17"/>
    <p:sldId id="307" r:id="rId18"/>
    <p:sldId id="309" r:id="rId19"/>
    <p:sldId id="310" r:id="rId20"/>
    <p:sldId id="313" r:id="rId21"/>
    <p:sldId id="312" r:id="rId22"/>
    <p:sldId id="314" r:id="rId23"/>
    <p:sldId id="316" r:id="rId24"/>
    <p:sldId id="299" r:id="rId25"/>
    <p:sldId id="274" r:id="rId26"/>
    <p:sldId id="301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660"/>
  </p:normalViewPr>
  <p:slideViewPr>
    <p:cSldViewPr>
      <p:cViewPr varScale="1">
        <p:scale>
          <a:sx n="70" d="100"/>
          <a:sy n="70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580D0-75C2-4C8D-91A6-D95CB2581F40}" type="datetimeFigureOut">
              <a:rPr lang="nl-NL" smtClean="0"/>
              <a:pPr/>
              <a:t>4-7-2009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9B4C-E593-41BA-8B7F-E4530AA9BAD0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5A55B-8236-40FF-8F9B-1211BC773BEE}" type="slidenum">
              <a:rPr lang="nl-NL"/>
              <a:pPr/>
              <a:t>2</a:t>
            </a:fld>
            <a:endParaRPr lang="nl-NL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1E4143-010B-424B-816D-A800AA931ED1}" type="datetime1">
              <a:rPr lang="nl-NL" smtClean="0"/>
              <a:t>4-7-2009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FDE3B-9125-47E2-9D6E-4E52164A3273}" type="datetime1">
              <a:rPr lang="nl-NL" smtClean="0"/>
              <a:t>4-7-2009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ADD3B-B405-49A5-A8B9-67D9827EA33E}" type="datetime1">
              <a:rPr lang="nl-NL" smtClean="0"/>
              <a:t>4-7-2009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526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7526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767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3E1D64-E17C-4B57-9DB6-31EC02594733}" type="datetime1">
              <a:rPr lang="nl-NL" smtClean="0"/>
              <a:t>4-7-2009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0040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06609E-EBDA-4904-B07E-82959E1A5276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324531-A7A2-425D-A098-4EEE0D696735}" type="datetime1">
              <a:rPr lang="nl-NL" smtClean="0"/>
              <a:t>4-7-2009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DE351C-1E77-4D0B-9C69-1A599E80A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83F2-C578-407F-A248-FD473E6C57BF}" type="datetime1">
              <a:rPr lang="nl-NL" smtClean="0"/>
              <a:t>4-7-2009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0F5D-BA13-4920-A52B-7B829C4BF981}" type="datetime1">
              <a:rPr lang="nl-NL" smtClean="0"/>
              <a:t>4-7-2009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6C3F5-E4F2-4BEF-BCE6-4EAF54DE1079}" type="datetime1">
              <a:rPr lang="nl-NL" smtClean="0"/>
              <a:t>4-7-2009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0EBF6-C441-4C7D-9E34-235C6B56C5E7}" type="datetime1">
              <a:rPr lang="nl-NL" smtClean="0"/>
              <a:t>4-7-2009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856D44-2DFD-42CA-8617-4815DD181D17}" type="datetime1">
              <a:rPr lang="nl-NL" smtClean="0"/>
              <a:t>4-7-2009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C8852-29A3-4B4B-8D9C-E6ECD0CD161A}" type="datetime1">
              <a:rPr lang="nl-NL" smtClean="0"/>
              <a:t>4-7-2009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DB81FE-EF64-478A-BC42-AD68C963CE7E}" type="datetime1">
              <a:rPr lang="nl-NL" smtClean="0"/>
              <a:t>4-7-2009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21ADD2-70F0-49A2-8D4D-F06531E29672}" type="datetime1">
              <a:rPr lang="nl-NL" smtClean="0"/>
              <a:t>4-7-2009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EA59B4-6F95-425C-BAF9-8A927C4813B8}" type="datetime1">
              <a:rPr lang="nl-NL" smtClean="0"/>
              <a:t>4-7-2009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13EA9B-6E57-4746-817E-1EA4629D7D6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bungee/bungeevideo.av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bungee/bungee_model.cmr" TargetMode="External"/><Relationship Id="rId2" Type="http://schemas.openxmlformats.org/officeDocument/2006/relationships/hyperlink" Target="bungee/bungee_measurement.cm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hyperlink" Target="bungee/bungee.mws" TargetMode="Externa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Gait/1.%20walking.c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ait/EMGcaroline2,5km0gr.cma" TargetMode="External"/><Relationship Id="rId5" Type="http://schemas.openxmlformats.org/officeDocument/2006/relationships/hyperlink" Target="Gait/Profielwerkstuk%20Caroline.pdf" TargetMode="External"/><Relationship Id="rId4" Type="http://schemas.openxmlformats.org/officeDocument/2006/relationships/hyperlink" Target="Gait/ped8_3_005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dubbeleslinger/take90_1_6300_angles.cma" TargetMode="External"/><Relationship Id="rId7" Type="http://schemas.openxmlformats.org/officeDocument/2006/relationships/hyperlink" Target="dubbeleslinger/take87_10501_21000_angles.cma" TargetMode="External"/><Relationship Id="rId2" Type="http://schemas.openxmlformats.org/officeDocument/2006/relationships/hyperlink" Target="dubbeleslinger/take90_1_2100.c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ubbeleslinger/take87_1_10500_angles.cma" TargetMode="External"/><Relationship Id="rId5" Type="http://schemas.openxmlformats.org/officeDocument/2006/relationships/hyperlink" Target="dubbeleslinger/take90_12601_19740_angles.cma" TargetMode="External"/><Relationship Id="rId4" Type="http://schemas.openxmlformats.org/officeDocument/2006/relationships/hyperlink" Target="dubbeleslinger/take90_6301_12600_angles.cma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3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hyperlink" Target="verendeslinger/P.C.N.vanOers_2_1_1226.nb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uva.nl/~heck" TargetMode="External"/><Relationship Id="rId2" Type="http://schemas.openxmlformats.org/officeDocument/2006/relationships/hyperlink" Target="http://www.cma.science.uva.nl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bungee/Profielwerkstuk%20Bungee.doc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bungee/studNTv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001156" cy="1829761"/>
          </a:xfrm>
        </p:spPr>
        <p:txBody>
          <a:bodyPr>
            <a:noAutofit/>
          </a:bodyPr>
          <a:lstStyle/>
          <a:p>
            <a:r>
              <a:rPr lang="nl-NL" sz="3800" dirty="0" smtClean="0"/>
              <a:t>Modelling in Cross-Disciplinary Authentic Student Research Projects</a:t>
            </a:r>
            <a:endParaRPr lang="nl-NL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772400" cy="1668063"/>
          </a:xfrm>
        </p:spPr>
        <p:txBody>
          <a:bodyPr>
            <a:normAutofit fontScale="92500" lnSpcReduction="10000"/>
          </a:bodyPr>
          <a:lstStyle/>
          <a:p>
            <a:r>
              <a:rPr lang="nl-NL" sz="2600" dirty="0" smtClean="0"/>
              <a:t>Andr</a:t>
            </a:r>
            <a:r>
              <a:rPr lang="en-US" sz="2600" dirty="0" smtClean="0"/>
              <a:t>é Heck</a:t>
            </a:r>
          </a:p>
          <a:p>
            <a:r>
              <a:rPr lang="en-US" sz="2600" dirty="0" smtClean="0"/>
              <a:t>AMSTEL Institute</a:t>
            </a:r>
          </a:p>
          <a:p>
            <a:r>
              <a:rPr lang="en-US" sz="2600" dirty="0" smtClean="0"/>
              <a:t>University of Amsterdam</a:t>
            </a:r>
          </a:p>
          <a:p>
            <a:r>
              <a:rPr lang="en-US" sz="2600" dirty="0" smtClean="0"/>
              <a:t>www.science.uva.nl/~heck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Reactions. -1</a:t>
            </a:r>
            <a:endParaRPr lang="en-US" sz="37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70"/>
            <a:ext cx="9144000" cy="480519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Next issue: just an editors </a:t>
            </a:r>
            <a:r>
              <a:rPr lang="en-US" sz="2400" dirty="0" smtClean="0"/>
              <a:t>remark; 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‘many reactions, next issue etc</a:t>
            </a:r>
            <a:r>
              <a:rPr lang="en-US" sz="2400" dirty="0" smtClean="0"/>
              <a:t>’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December 2003 issue, an overview by the editor of the </a:t>
            </a:r>
            <a:r>
              <a:rPr lang="en-US" sz="2400" dirty="0" smtClean="0"/>
              <a:t>reactions; 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number of physicists doubted the quality of present education in physics at </a:t>
            </a:r>
            <a:r>
              <a:rPr lang="en-US" sz="2400" dirty="0" smtClean="0"/>
              <a:t>secondary schools …. (</a:t>
            </a:r>
            <a:r>
              <a:rPr lang="en-US" sz="2400" dirty="0"/>
              <a:t>no names given by the editor</a:t>
            </a:r>
            <a:r>
              <a:rPr lang="en-US" sz="24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editorial comment: “The students who wrote the paper may consider it a compliment that skepticism overcame professional physicists and teachers. That’s how (or maybe just the point that) experienced intuition can be wrong.”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071678"/>
            <a:ext cx="3000363" cy="2833676"/>
          </a:xfrm>
          <a:prstGeom prst="rect">
            <a:avLst/>
          </a:prstGeom>
          <a:noFill/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Reactions. -2</a:t>
            </a:r>
            <a:endParaRPr lang="en-US" sz="37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several </a:t>
            </a:r>
            <a:r>
              <a:rPr lang="en-US" sz="2400" dirty="0"/>
              <a:t>took the contribution serious and tried to give as elegant as possible explanations (names given</a:t>
            </a:r>
            <a:r>
              <a:rPr lang="en-US" sz="2400" dirty="0" smtClean="0"/>
              <a:t>);</a:t>
            </a:r>
            <a:br>
              <a:rPr lang="en-US" sz="2400" dirty="0" smtClean="0"/>
            </a:br>
            <a:endParaRPr lang="en-US" sz="1200" dirty="0"/>
          </a:p>
          <a:p>
            <a:r>
              <a:rPr lang="en-US" sz="2400" dirty="0" err="1"/>
              <a:t>Biezeveld</a:t>
            </a:r>
            <a:r>
              <a:rPr lang="en-US" sz="2400" dirty="0"/>
              <a:t> (physics teacher) referred </a:t>
            </a:r>
            <a:r>
              <a:rPr lang="en-US" sz="2400" dirty="0" smtClean="0"/>
              <a:t>to</a:t>
            </a:r>
            <a:br>
              <a:rPr lang="en-US" sz="2400" dirty="0" smtClean="0"/>
            </a:br>
            <a:r>
              <a:rPr lang="en-US" sz="2400" dirty="0" smtClean="0"/>
              <a:t>his article </a:t>
            </a:r>
            <a:r>
              <a:rPr lang="en-US" sz="2400" dirty="0" err="1" smtClean="0"/>
              <a:t>in</a:t>
            </a:r>
            <a:r>
              <a:rPr lang="en-US" sz="2400" i="1" dirty="0" err="1" smtClean="0"/>
              <a:t>The</a:t>
            </a:r>
            <a:r>
              <a:rPr lang="en-US" sz="2400" i="1" dirty="0" smtClean="0"/>
              <a:t> Physics Teacher </a:t>
            </a:r>
            <a:r>
              <a:rPr lang="en-US" sz="2400" dirty="0" smtClean="0"/>
              <a:t>(April,</a:t>
            </a:r>
            <a:br>
              <a:rPr lang="en-US" sz="2400" dirty="0" smtClean="0"/>
            </a:br>
            <a:r>
              <a:rPr lang="en-US" sz="2400" dirty="0" smtClean="0"/>
              <a:t>2003). He </a:t>
            </a:r>
            <a:r>
              <a:rPr lang="en-US" sz="2400" dirty="0"/>
              <a:t>reported about a </a:t>
            </a:r>
            <a:r>
              <a:rPr lang="en-US" sz="2400" dirty="0" smtClean="0"/>
              <a:t>measure-</a:t>
            </a:r>
            <a:br>
              <a:rPr lang="en-US" sz="2400" dirty="0" smtClean="0"/>
            </a:br>
            <a:r>
              <a:rPr lang="en-US" sz="2400" dirty="0" err="1" smtClean="0"/>
              <a:t>ment</a:t>
            </a:r>
            <a:r>
              <a:rPr lang="en-US" sz="2400" dirty="0" smtClean="0"/>
              <a:t> of position </a:t>
            </a:r>
            <a:r>
              <a:rPr lang="en-US" sz="2400" dirty="0"/>
              <a:t>with Coach, and 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model calculation </a:t>
            </a:r>
            <a:r>
              <a:rPr lang="en-US" sz="2400" dirty="0"/>
              <a:t>based 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Kagan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Kott’s</a:t>
            </a:r>
            <a:r>
              <a:rPr lang="en-US" sz="2400" dirty="0" smtClean="0"/>
              <a:t> formula for the </a:t>
            </a:r>
            <a:br>
              <a:rPr lang="en-US" sz="2400" dirty="0" smtClean="0"/>
            </a:br>
            <a:r>
              <a:rPr lang="en-US" sz="2400" dirty="0" smtClean="0"/>
              <a:t>phase when the cord is still slack:</a:t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endParaRPr lang="en-US" sz="2400" dirty="0" smtClean="0"/>
          </a:p>
          <a:p>
            <a:r>
              <a:rPr lang="en-US" sz="1200" dirty="0" smtClean="0"/>
              <a:t>                                                                                                         </a:t>
            </a:r>
            <a:r>
              <a:rPr lang="en-US" sz="2400" dirty="0" smtClean="0"/>
              <a:t>where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28662" y="4214818"/>
          <a:ext cx="3370120" cy="857251"/>
        </p:xfrm>
        <a:graphic>
          <a:graphicData uri="http://schemas.openxmlformats.org/presentationml/2006/ole">
            <p:oleObj spid="_x0000_s19459" name="Equation" r:id="rId4" imgW="1650960" imgH="419040" progId="Equation.3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28661" y="5143512"/>
          <a:ext cx="4126157" cy="979508"/>
        </p:xfrm>
        <a:graphic>
          <a:graphicData uri="http://schemas.openxmlformats.org/presentationml/2006/ole">
            <p:oleObj spid="_x0000_s19461" name="Equation" r:id="rId5" imgW="2019240" imgH="48240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435604" y="5214950"/>
          <a:ext cx="3136924" cy="928694"/>
        </p:xfrm>
        <a:graphic>
          <a:graphicData uri="http://schemas.openxmlformats.org/presentationml/2006/ole">
            <p:oleObj spid="_x0000_s19464" name="Equation" r:id="rId6" imgW="1447800" imgH="4318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6500858" y="6072206"/>
          <a:ext cx="1000100" cy="732215"/>
        </p:xfrm>
        <a:graphic>
          <a:graphicData uri="http://schemas.openxmlformats.org/presentationml/2006/ole">
            <p:oleObj spid="_x0000_s19463" name="Equation" r:id="rId7" imgW="495085" imgH="393529" progId="Equation.3">
              <p:embed/>
            </p:oleObj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/>
              <a:t>Reaction Hewitt to </a:t>
            </a:r>
            <a:r>
              <a:rPr lang="en-US" sz="3700" dirty="0" err="1"/>
              <a:t>Biezeveld</a:t>
            </a:r>
            <a:endParaRPr lang="en-US" sz="37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229600" cy="4525963"/>
          </a:xfrm>
        </p:spPr>
        <p:txBody>
          <a:bodyPr/>
          <a:lstStyle/>
          <a:p>
            <a:r>
              <a:rPr lang="en-US" sz="2400" dirty="0" err="1"/>
              <a:t>Biezeveld</a:t>
            </a:r>
            <a:r>
              <a:rPr lang="en-US" sz="2400" dirty="0"/>
              <a:t> </a:t>
            </a:r>
            <a:r>
              <a:rPr lang="en-US" sz="2400" dirty="0" smtClean="0"/>
              <a:t>received </a:t>
            </a:r>
            <a:r>
              <a:rPr lang="en-US" sz="2400" dirty="0"/>
              <a:t>a reaction from Paul Hewitt: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GB" sz="2400" dirty="0" smtClean="0"/>
              <a:t>I </a:t>
            </a:r>
            <a:r>
              <a:rPr lang="en-GB" sz="2400" dirty="0"/>
              <a:t>did a Figuring Physics on it two January's ago. Not having the space to give a convincing explanation as your article supplies, I was booed by many. A website among teachers cried "Hewitt </a:t>
            </a:r>
            <a:r>
              <a:rPr lang="en-GB" sz="2400" dirty="0" smtClean="0"/>
              <a:t>blew </a:t>
            </a:r>
            <a:r>
              <a:rPr lang="en-GB" sz="2400" dirty="0"/>
              <a:t>it!"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Reactions. - 3</a:t>
            </a:r>
            <a:endParaRPr lang="en-US" sz="36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86842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two theoretical physicists, </a:t>
            </a:r>
            <a:r>
              <a:rPr lang="en-US" sz="2400" dirty="0" err="1" smtClean="0"/>
              <a:t>Pasveer</a:t>
            </a:r>
            <a:r>
              <a:rPr lang="en-US" sz="2400" dirty="0" smtClean="0"/>
              <a:t> and De </a:t>
            </a:r>
            <a:r>
              <a:rPr lang="en-US" sz="2400" dirty="0" err="1" smtClean="0"/>
              <a:t>Muynck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Our </a:t>
            </a:r>
            <a:r>
              <a:rPr lang="en-US" sz="2400" dirty="0"/>
              <a:t>interpretation is Galilean, so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either </a:t>
            </a:r>
            <a:r>
              <a:rPr lang="en-US" sz="2400" dirty="0"/>
              <a:t>we start to doubt the </a:t>
            </a:r>
            <a:r>
              <a:rPr lang="en-US" sz="2400" dirty="0" smtClean="0"/>
              <a:t>results,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or </a:t>
            </a:r>
            <a:r>
              <a:rPr lang="en-US" sz="2400" dirty="0"/>
              <a:t>we start to look for </a:t>
            </a:r>
            <a:r>
              <a:rPr lang="en-US" sz="2400" dirty="0" smtClean="0"/>
              <a:t>another force.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Both approaches not acceptable,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better </a:t>
            </a:r>
            <a:r>
              <a:rPr lang="en-US" sz="2400" dirty="0"/>
              <a:t>focus on the system of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jumper </a:t>
            </a:r>
            <a:r>
              <a:rPr lang="en-US" sz="2400" dirty="0"/>
              <a:t>+ moving part of bungee,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and </a:t>
            </a:r>
            <a:r>
              <a:rPr lang="en-US" sz="2400" dirty="0"/>
              <a:t>only take </a:t>
            </a:r>
            <a:r>
              <a:rPr lang="en-US" sz="2400" i="1" dirty="0" err="1" smtClean="0"/>
              <a:t>F</a:t>
            </a:r>
            <a:r>
              <a:rPr lang="en-US" sz="2400" baseline="-25000" dirty="0" err="1" smtClean="0"/>
              <a:t>gravitation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into account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/>
              <a:t>Newton’s </a:t>
            </a:r>
            <a:r>
              <a:rPr lang="en-US" sz="3700" dirty="0" smtClean="0"/>
              <a:t>2nd Law. -1</a:t>
            </a:r>
            <a:endParaRPr lang="en-US" sz="37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we </a:t>
            </a:r>
            <a:r>
              <a:rPr lang="en-US" sz="2400" dirty="0"/>
              <a:t>are used </a:t>
            </a:r>
            <a:r>
              <a:rPr lang="en-US" sz="2400" dirty="0" smtClean="0"/>
              <a:t>to                , </a:t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400" dirty="0" smtClean="0"/>
              <a:t>so </a:t>
            </a:r>
            <a:r>
              <a:rPr lang="en-US" sz="2400" dirty="0"/>
              <a:t>an acceleration </a:t>
            </a:r>
            <a:r>
              <a:rPr lang="en-US" sz="2400" dirty="0">
                <a:solidFill>
                  <a:schemeClr val="hlink"/>
                </a:solidFill>
              </a:rPr>
              <a:t>a</a:t>
            </a:r>
            <a:r>
              <a:rPr lang="en-US" sz="2400" dirty="0"/>
              <a:t> needs a force </a:t>
            </a:r>
            <a:r>
              <a:rPr lang="en-US" sz="2400" dirty="0">
                <a:solidFill>
                  <a:schemeClr val="hlink"/>
                </a:solidFill>
              </a:rPr>
              <a:t>F</a:t>
            </a:r>
            <a:r>
              <a:rPr lang="en-US" sz="2400" dirty="0"/>
              <a:t> as a </a:t>
            </a:r>
            <a:r>
              <a:rPr lang="en-US" sz="2400" dirty="0" smtClean="0"/>
              <a:t>cause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but </a:t>
            </a:r>
            <a:r>
              <a:rPr lang="en-US" sz="2400" dirty="0"/>
              <a:t>correct </a:t>
            </a:r>
            <a:r>
              <a:rPr lang="en-US" sz="2400" dirty="0" smtClean="0"/>
              <a:t>is              ;                , </a:t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400" dirty="0" smtClean="0"/>
              <a:t>and </a:t>
            </a:r>
            <a:r>
              <a:rPr lang="en-US" sz="2400" dirty="0"/>
              <a:t>for </a:t>
            </a:r>
            <a:r>
              <a:rPr lang="en-US" sz="2400" dirty="0" smtClean="0"/>
              <a:t>a time </a:t>
            </a:r>
            <a:r>
              <a:rPr lang="en-US" sz="2400" dirty="0"/>
              <a:t>dependent </a:t>
            </a:r>
            <a:r>
              <a:rPr lang="en-US" sz="2400" dirty="0" smtClean="0"/>
              <a:t>mass:</a:t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endParaRPr lang="en-US" sz="1200" i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Because                 and             follows </a:t>
            </a:r>
            <a:r>
              <a:rPr lang="en-US" sz="2400" i="1" dirty="0" smtClean="0"/>
              <a:t>a </a:t>
            </a:r>
            <a:r>
              <a:rPr lang="en-US" sz="2400" dirty="0" smtClean="0"/>
              <a:t>&gt;</a:t>
            </a:r>
            <a:r>
              <a:rPr lang="en-US" sz="2400" i="1" dirty="0" smtClean="0"/>
              <a:t>g</a:t>
            </a:r>
            <a:br>
              <a:rPr lang="en-US" sz="2400" i="1" dirty="0" smtClean="0"/>
            </a:b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effect is caused purely by diminishing mass</a:t>
            </a:r>
          </a:p>
          <a:p>
            <a:pPr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000364" y="1142984"/>
          <a:ext cx="1428760" cy="430896"/>
        </p:xfrm>
        <a:graphic>
          <a:graphicData uri="http://schemas.openxmlformats.org/presentationml/2006/ole">
            <p:oleObj spid="_x0000_s16385" name="Equation" r:id="rId3" imgW="596641" imgH="177723" progId="Equation.3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786049" y="2143117"/>
          <a:ext cx="1163915" cy="900388"/>
        </p:xfrm>
        <a:graphic>
          <a:graphicData uri="http://schemas.openxmlformats.org/presentationml/2006/ole">
            <p:oleObj spid="_x0000_s16387" name="Equation" r:id="rId4" imgW="507780" imgH="393529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357686" y="2428868"/>
          <a:ext cx="1338262" cy="398463"/>
        </p:xfrm>
        <a:graphic>
          <a:graphicData uri="http://schemas.openxmlformats.org/presentationml/2006/ole">
            <p:oleObj spid="_x0000_s16389" name="Equation" r:id="rId5" imgW="558720" imgH="1648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357422" y="3429000"/>
          <a:ext cx="2441575" cy="900112"/>
        </p:xfrm>
        <a:graphic>
          <a:graphicData uri="http://schemas.openxmlformats.org/presentationml/2006/ole">
            <p:oleObj spid="_x0000_s16390" name="Equation" r:id="rId6" imgW="106668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000250" y="4365635"/>
          <a:ext cx="1428750" cy="492125"/>
        </p:xfrm>
        <a:graphic>
          <a:graphicData uri="http://schemas.openxmlformats.org/presentationml/2006/ole">
            <p:oleObj spid="_x0000_s16391" name="Equation" r:id="rId7" imgW="596880" imgH="20304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4179892" y="4171961"/>
          <a:ext cx="1106488" cy="900113"/>
        </p:xfrm>
        <a:graphic>
          <a:graphicData uri="http://schemas.openxmlformats.org/presentationml/2006/ole">
            <p:oleObj spid="_x0000_s16392" name="Equation" r:id="rId8" imgW="482400" imgH="39348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/>
              <a:t>Newton’s </a:t>
            </a:r>
            <a:r>
              <a:rPr lang="en-US" sz="3700" dirty="0" smtClean="0"/>
              <a:t>2nd Law. -2</a:t>
            </a:r>
            <a:endParaRPr lang="en-US" sz="37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229600" cy="5357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800" dirty="0" smtClean="0"/>
              <a:t> </a:t>
            </a:r>
            <a:r>
              <a:rPr lang="en-US" sz="2400" dirty="0" smtClean="0"/>
              <a:t>= mass of cube             </a:t>
            </a:r>
            <a:r>
              <a:rPr lang="en-US" sz="2400" dirty="0" smtClean="0">
                <a:hlinkClick r:id="rId2" action="ppaction://hlinkfile"/>
              </a:rPr>
              <a:t>video of experiment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m</a:t>
            </a:r>
            <a:r>
              <a:rPr lang="en-US" sz="2400" dirty="0" smtClean="0"/>
              <a:t> = mass of chain</a:t>
            </a:r>
            <a:br>
              <a:rPr lang="en-US" sz="2400" dirty="0" smtClean="0"/>
            </a:b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  = m/M</a:t>
            </a:r>
            <a:br>
              <a:rPr lang="en-US" sz="2400" dirty="0" smtClean="0"/>
            </a:b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3200" dirty="0" smtClean="0"/>
              <a:t> </a:t>
            </a:r>
            <a:r>
              <a:rPr lang="en-US" sz="2400" dirty="0" smtClean="0"/>
              <a:t>= chain length</a:t>
            </a:r>
            <a:br>
              <a:rPr lang="en-US" sz="2400" dirty="0" smtClean="0"/>
            </a:br>
            <a:r>
              <a:rPr lang="en-US" sz="2400" i="1" dirty="0" smtClean="0"/>
              <a:t>g</a:t>
            </a:r>
            <a:r>
              <a:rPr lang="en-US" sz="2400" dirty="0" smtClean="0"/>
              <a:t>  = acceleration of gravity</a:t>
            </a:r>
            <a:br>
              <a:rPr lang="en-US" sz="2400" dirty="0" smtClean="0"/>
            </a:br>
            <a:r>
              <a:rPr lang="en-US" sz="2400" i="1" dirty="0" smtClean="0"/>
              <a:t>a</a:t>
            </a:r>
            <a:r>
              <a:rPr lang="en-US" sz="2400" dirty="0" smtClean="0"/>
              <a:t>  = acceleration of cube</a:t>
            </a:r>
            <a:br>
              <a:rPr lang="en-US" sz="2400" dirty="0" smtClean="0"/>
            </a:br>
            <a:r>
              <a:rPr lang="en-US" sz="2400" dirty="0" smtClean="0"/>
              <a:t>object = cube + moving part of the chain</a:t>
            </a:r>
            <a:br>
              <a:rPr lang="en-US" sz="2400" dirty="0" smtClean="0"/>
            </a:b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obj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M</a:t>
            </a:r>
            <a:r>
              <a:rPr lang="en-US" sz="2400" dirty="0" smtClean="0"/>
              <a:t> + </a:t>
            </a:r>
            <a:r>
              <a:rPr lang="en-US" sz="2400" i="1" dirty="0" smtClean="0"/>
              <a:t>m </a:t>
            </a:r>
            <a:r>
              <a:rPr lang="en-US" sz="2400" dirty="0" smtClean="0"/>
              <a:t>(</a:t>
            </a:r>
            <a:r>
              <a:rPr lang="en-US" sz="2400" i="1" dirty="0" smtClean="0"/>
              <a:t>L</a:t>
            </a:r>
            <a:r>
              <a:rPr lang="en-US" sz="2400" dirty="0" smtClean="0"/>
              <a:t>-</a:t>
            </a:r>
            <a:r>
              <a:rPr lang="en-US" sz="2400" i="1" dirty="0" smtClean="0"/>
              <a:t>y </a:t>
            </a:r>
            <a:r>
              <a:rPr lang="en-US" sz="2400" dirty="0" smtClean="0"/>
              <a:t>)/2</a:t>
            </a:r>
            <a:r>
              <a:rPr lang="en-US" sz="2400" i="1" dirty="0" smtClean="0"/>
              <a:t>L</a:t>
            </a:r>
            <a:br>
              <a:rPr lang="en-US" sz="2400" i="1" dirty="0" smtClean="0"/>
            </a:br>
            <a:endParaRPr lang="en-US" sz="1200" i="1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m</a:t>
            </a:r>
            <a:r>
              <a:rPr lang="nl-NL" sz="2400" i="1" dirty="0" smtClean="0"/>
              <a:t>'</a:t>
            </a:r>
            <a:r>
              <a:rPr lang="en-US" sz="2400" baseline="-25000" dirty="0" err="1" smtClean="0"/>
              <a:t>obj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d</a:t>
            </a: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obj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/</a:t>
            </a:r>
            <a:r>
              <a:rPr lang="en-US" sz="2400" dirty="0" err="1" smtClean="0"/>
              <a:t>dt</a:t>
            </a:r>
            <a:r>
              <a:rPr lang="en-US" sz="2400" dirty="0" smtClean="0"/>
              <a:t> = -</a:t>
            </a:r>
            <a:r>
              <a:rPr lang="en-US" sz="2400" i="1" dirty="0" smtClean="0"/>
              <a:t>m v </a:t>
            </a:r>
            <a:r>
              <a:rPr lang="en-US" sz="2400" dirty="0" smtClean="0"/>
              <a:t>/2</a:t>
            </a:r>
            <a:r>
              <a:rPr lang="en-US" sz="2400" i="1" dirty="0" smtClean="0"/>
              <a:t>L</a:t>
            </a:r>
            <a:br>
              <a:rPr lang="en-US" sz="2400" i="1" dirty="0" smtClean="0"/>
            </a:br>
            <a:endParaRPr lang="en-US" sz="1200" i="1" dirty="0" smtClean="0"/>
          </a:p>
          <a:p>
            <a:pPr>
              <a:lnSpc>
                <a:spcPct val="90000"/>
              </a:lnSpc>
            </a:pPr>
            <a:r>
              <a:rPr lang="en-US" sz="2400" i="1" dirty="0" err="1" smtClean="0"/>
              <a:t>v</a:t>
            </a:r>
            <a:r>
              <a:rPr lang="en-US" sz="2400" baseline="-25000" dirty="0" err="1" smtClean="0"/>
              <a:t>obj</a:t>
            </a:r>
            <a:r>
              <a:rPr lang="en-US" sz="2400" i="1" dirty="0" smtClean="0"/>
              <a:t> = v</a:t>
            </a:r>
            <a:r>
              <a:rPr lang="en-US" sz="2400" dirty="0" smtClean="0"/>
              <a:t>/2</a:t>
            </a:r>
            <a:br>
              <a:rPr lang="en-US" sz="2400" dirty="0" smtClean="0"/>
            </a:b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/>
              <a:t>g</a:t>
            </a:r>
            <a:r>
              <a:rPr lang="en-US" sz="2400" dirty="0" smtClean="0"/>
              <a:t> = </a:t>
            </a:r>
            <a:r>
              <a:rPr lang="en-US" sz="2400" i="1" dirty="0" smtClean="0"/>
              <a:t>a</a:t>
            </a:r>
            <a:r>
              <a:rPr lang="en-US" sz="2400" dirty="0" smtClean="0"/>
              <a:t> + </a:t>
            </a:r>
            <a:r>
              <a:rPr lang="en-US" sz="2400" i="1" dirty="0" smtClean="0"/>
              <a:t>m</a:t>
            </a:r>
            <a:r>
              <a:rPr lang="nl-NL" sz="2400" i="1" dirty="0" smtClean="0"/>
              <a:t>'</a:t>
            </a:r>
            <a:r>
              <a:rPr lang="en-US" sz="2400" baseline="-25000" dirty="0" err="1" smtClean="0"/>
              <a:t>obj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/</a:t>
            </a: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obj</a:t>
            </a:r>
            <a:r>
              <a:rPr lang="en-US" sz="2400" dirty="0" smtClean="0"/>
              <a:t> </a:t>
            </a:r>
            <a:r>
              <a:rPr lang="nl-NL" sz="2400" dirty="0" smtClean="0">
                <a:latin typeface="Symbol" pitchFamily="18" charset="2"/>
              </a:rPr>
              <a:t>× </a:t>
            </a:r>
            <a:r>
              <a:rPr lang="en-US" sz="2400" i="1" dirty="0" err="1" smtClean="0"/>
              <a:t>v</a:t>
            </a:r>
            <a:r>
              <a:rPr lang="en-US" sz="2400" baseline="-25000" dirty="0" err="1" smtClean="0"/>
              <a:t>obj</a:t>
            </a:r>
            <a:r>
              <a:rPr lang="en-US" sz="2400" baseline="-25000" dirty="0" smtClean="0"/>
              <a:t/>
            </a:r>
            <a:br>
              <a:rPr lang="en-US" sz="2400" baseline="-25000" dirty="0" smtClean="0"/>
            </a:br>
            <a:r>
              <a:rPr lang="en-US" sz="2400" baseline="-25000" dirty="0" smtClean="0"/>
              <a:t/>
            </a:r>
            <a:br>
              <a:rPr lang="en-US" sz="2400" baseline="-25000" dirty="0" smtClean="0"/>
            </a:br>
            <a:r>
              <a:rPr lang="en-US" sz="2400" i="1" dirty="0" smtClean="0"/>
              <a:t>a</a:t>
            </a:r>
            <a:r>
              <a:rPr lang="en-US" sz="2400" dirty="0" smtClean="0"/>
              <a:t> = </a:t>
            </a:r>
            <a:r>
              <a:rPr lang="en-US" sz="2400" i="1" dirty="0" smtClean="0"/>
              <a:t>g</a:t>
            </a:r>
            <a:r>
              <a:rPr lang="en-US" sz="2400" dirty="0" smtClean="0"/>
              <a:t> +</a:t>
            </a:r>
            <a:r>
              <a:rPr lang="nl-NL" sz="2400" dirty="0" smtClean="0"/>
              <a:t> ½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i="1" dirty="0" err="1" smtClean="0"/>
              <a:t>v</a:t>
            </a:r>
            <a:r>
              <a:rPr lang="en-US" sz="2400" i="1" dirty="0" smtClean="0"/>
              <a:t>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/ (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(</a:t>
            </a:r>
            <a:r>
              <a:rPr lang="en-US" sz="2400" i="1" dirty="0" smtClean="0"/>
              <a:t>L</a:t>
            </a:r>
            <a:r>
              <a:rPr lang="en-US" sz="2400" dirty="0" smtClean="0"/>
              <a:t>-</a:t>
            </a:r>
            <a:r>
              <a:rPr lang="en-US" sz="2400" i="1" dirty="0" smtClean="0"/>
              <a:t>y </a:t>
            </a:r>
            <a:r>
              <a:rPr lang="en-US" sz="2400" dirty="0" smtClean="0"/>
              <a:t>)+2</a:t>
            </a:r>
            <a:r>
              <a:rPr lang="en-US" sz="2400" i="1" dirty="0" smtClean="0"/>
              <a:t>L </a:t>
            </a:r>
            <a:r>
              <a:rPr lang="en-US" sz="2400" dirty="0" smtClean="0"/>
              <a:t>)</a:t>
            </a:r>
            <a:endParaRPr lang="en-US" sz="2400" dirty="0">
              <a:latin typeface="Symbol" pitchFamily="18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064" y="0"/>
            <a:ext cx="1733936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96593" y="4143380"/>
            <a:ext cx="2647408" cy="250033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7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Video</a:t>
            </a:r>
            <a:r>
              <a:rPr lang="en-US" sz="3600" dirty="0" smtClean="0"/>
              <a:t> analysis and computer </a:t>
            </a:r>
            <a:r>
              <a:rPr lang="en-US" sz="3600" dirty="0" err="1" smtClean="0"/>
              <a:t>modelling</a:t>
            </a:r>
            <a:endParaRPr lang="en-US" sz="36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8229600" cy="5357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hlinkClick r:id="rId2" action="ppaction://hlinkfile"/>
              </a:rPr>
              <a:t>Video analysis</a:t>
            </a:r>
            <a:r>
              <a:rPr lang="en-US" sz="2400" dirty="0" smtClean="0"/>
              <a:t> in Coach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Graphical system dynamics based </a:t>
            </a:r>
            <a:r>
              <a:rPr lang="en-US" sz="2400" dirty="0" smtClean="0">
                <a:hlinkClick r:id="rId3" action="ppaction://hlinkfile"/>
              </a:rPr>
              <a:t>computer model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ignoring </a:t>
            </a:r>
            <a:r>
              <a:rPr lang="en-US" sz="2400" smtClean="0"/>
              <a:t>aerodynamic effects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Computer algebra support?</a:t>
            </a:r>
            <a:endParaRPr lang="en-US" sz="37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785794"/>
            <a:ext cx="8229600" cy="57864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sz="2400" u="sng" dirty="0" smtClean="0"/>
          </a:p>
          <a:p>
            <a:pPr>
              <a:lnSpc>
                <a:spcPct val="90000"/>
              </a:lnSpc>
              <a:buNone/>
            </a:pPr>
            <a:r>
              <a:rPr lang="en-US" sz="2400" u="sng" dirty="0" smtClean="0"/>
              <a:t>Equation 1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>
              <a:latin typeface="Symbol" pitchFamily="18" charset="2"/>
            </a:endParaRPr>
          </a:p>
          <a:p>
            <a:pPr>
              <a:lnSpc>
                <a:spcPct val="90000"/>
              </a:lnSpc>
              <a:buNone/>
            </a:pPr>
            <a:endParaRPr lang="en-US" sz="1200" dirty="0" smtClean="0">
              <a:latin typeface="Symbol" pitchFamily="18" charset="2"/>
            </a:endParaRPr>
          </a:p>
          <a:p>
            <a:pPr>
              <a:lnSpc>
                <a:spcPct val="90000"/>
              </a:lnSpc>
              <a:buNone/>
            </a:pPr>
            <a:endParaRPr lang="nl-NL" sz="2400" dirty="0" smtClean="0"/>
          </a:p>
          <a:p>
            <a:pPr>
              <a:lnSpc>
                <a:spcPct val="90000"/>
              </a:lnSpc>
              <a:buNone/>
            </a:pPr>
            <a:r>
              <a:rPr lang="nl-NL" sz="2400" dirty="0" smtClean="0"/>
              <a:t>                </a:t>
            </a:r>
            <a:r>
              <a:rPr lang="en-US" sz="2400" dirty="0" smtClean="0"/>
              <a:t>implies                         .</a:t>
            </a:r>
            <a:endParaRPr lang="en-US" sz="2400" dirty="0">
              <a:latin typeface="Symbol" pitchFamily="18" charset="2"/>
            </a:endParaRP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Hence: 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u="sng" dirty="0" smtClean="0"/>
          </a:p>
          <a:p>
            <a:pPr>
              <a:lnSpc>
                <a:spcPct val="90000"/>
              </a:lnSpc>
              <a:buNone/>
            </a:pPr>
            <a:r>
              <a:rPr lang="en-US" sz="2400" u="sng" dirty="0" smtClean="0"/>
              <a:t>Equation 2</a:t>
            </a:r>
            <a:r>
              <a:rPr lang="en-US" sz="2400" dirty="0" smtClean="0"/>
              <a:t>:</a:t>
            </a:r>
            <a:endParaRPr lang="en-US" sz="2400" i="1" dirty="0" smtClean="0"/>
          </a:p>
          <a:p>
            <a:pPr>
              <a:lnSpc>
                <a:spcPct val="90000"/>
              </a:lnSpc>
              <a:buNone/>
            </a:pPr>
            <a:endParaRPr lang="en-US" i="1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Combining equation 1 and 2 gives an ODE in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              solvable by hand and through a </a:t>
            </a:r>
            <a:r>
              <a:rPr lang="en-US" sz="2400" dirty="0" smtClean="0">
                <a:hlinkClick r:id="rId3" action="ppaction://hlinkfile"/>
              </a:rPr>
              <a:t>CAS</a:t>
            </a:r>
            <a:r>
              <a:rPr lang="en-US" sz="2400" dirty="0" smtClean="0"/>
              <a:t>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91104" y="2428868"/>
          <a:ext cx="1437690" cy="500066"/>
        </p:xfrm>
        <a:graphic>
          <a:graphicData uri="http://schemas.openxmlformats.org/presentationml/2006/ole">
            <p:oleObj spid="_x0000_s1025" name="Equation" r:id="rId4" imgW="660400" imgH="2286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357422" y="860414"/>
          <a:ext cx="3228975" cy="996950"/>
        </p:xfrm>
        <a:graphic>
          <a:graphicData uri="http://schemas.openxmlformats.org/presentationml/2006/ole">
            <p:oleObj spid="_x0000_s1027" name="Equation" r:id="rId5" imgW="1447560" imgH="4442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14678" y="2285992"/>
          <a:ext cx="2322513" cy="860425"/>
        </p:xfrm>
        <a:graphic>
          <a:graphicData uri="http://schemas.openxmlformats.org/presentationml/2006/ole">
            <p:oleObj spid="_x0000_s1029" name="Equation" r:id="rId6" imgW="106668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668463" y="3440119"/>
          <a:ext cx="2903537" cy="917575"/>
        </p:xfrm>
        <a:graphic>
          <a:graphicData uri="http://schemas.openxmlformats.org/presentationml/2006/ole">
            <p:oleObj spid="_x0000_s1030" name="Equation" r:id="rId7" imgW="133344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85984" y="4500570"/>
          <a:ext cx="1603375" cy="973138"/>
        </p:xfrm>
        <a:graphic>
          <a:graphicData uri="http://schemas.openxmlformats.org/presentationml/2006/ole">
            <p:oleObj spid="_x0000_s1031" name="Equation" r:id="rId8" imgW="736560" imgH="4442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215206" y="5500702"/>
          <a:ext cx="360362" cy="444500"/>
        </p:xfrm>
        <a:graphic>
          <a:graphicData uri="http://schemas.openxmlformats.org/presentationml/2006/ole">
            <p:oleObj spid="_x0000_s1032" name="Equation" r:id="rId9" imgW="164880" imgH="20304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2. Gait analysis</a:t>
            </a:r>
            <a:endParaRPr lang="nl-NL" sz="3700" dirty="0"/>
          </a:p>
        </p:txBody>
      </p:sp>
      <p:pic>
        <p:nvPicPr>
          <p:cNvPr id="4" name="Picture 3">
            <a:hlinkClick r:id="rId2" action="ppaction://hlinkfile"/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1472" y="1000108"/>
            <a:ext cx="6286512" cy="3500462"/>
          </a:xfrm>
          <a:prstGeom prst="rect">
            <a:avLst/>
          </a:prstGeom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endParaRPr lang="nl-NL" sz="2800" dirty="0" smtClean="0"/>
          </a:p>
          <a:p>
            <a:pPr>
              <a:buFont typeface="Monotype Sorts" pitchFamily="2" charset="2"/>
              <a:buNone/>
            </a:pPr>
            <a:r>
              <a:rPr lang="nl-NL" sz="2600" dirty="0" smtClean="0"/>
              <a:t>Research project of Caroline van Dongen</a:t>
            </a:r>
          </a:p>
          <a:p>
            <a:r>
              <a:rPr lang="en-US" sz="2600" dirty="0" smtClean="0"/>
              <a:t>Paper in </a:t>
            </a:r>
            <a:r>
              <a:rPr lang="en-US" sz="2600" i="1" dirty="0" smtClean="0">
                <a:hlinkClick r:id="rId4" action="ppaction://hlinkfile"/>
              </a:rPr>
              <a:t>Physics Education</a:t>
            </a:r>
            <a:r>
              <a:rPr lang="en-US" sz="2600" dirty="0" smtClean="0"/>
              <a:t>, May 2008</a:t>
            </a:r>
          </a:p>
          <a:p>
            <a:r>
              <a:rPr lang="en-US" sz="2600" dirty="0" smtClean="0">
                <a:hlinkClick r:id="rId5" action="ppaction://hlinkfile"/>
              </a:rPr>
              <a:t>Research report</a:t>
            </a:r>
            <a:endParaRPr lang="en-US" sz="2600" dirty="0" smtClean="0"/>
          </a:p>
          <a:p>
            <a:r>
              <a:rPr lang="en-US" sz="2600" dirty="0" smtClean="0">
                <a:hlinkClick r:id="rId6" action="ppaction://hlinkfile"/>
              </a:rPr>
              <a:t>EMG measurement</a:t>
            </a:r>
            <a:endParaRPr lang="en-US" sz="26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214974"/>
          </a:xfrm>
        </p:spPr>
        <p:txBody>
          <a:bodyPr>
            <a:normAutofit/>
          </a:bodyPr>
          <a:lstStyle/>
          <a:p>
            <a:r>
              <a:rPr lang="nl-NL" sz="2400" i="1" dirty="0" smtClean="0"/>
              <a:t>Double bar pendulum</a:t>
            </a:r>
          </a:p>
          <a:p>
            <a:pPr lvl="1"/>
            <a:r>
              <a:rPr lang="nl-NL" sz="2400" dirty="0" smtClean="0"/>
              <a:t>example of Euler-Lagrange</a:t>
            </a:r>
            <a:br>
              <a:rPr lang="nl-NL" sz="2400" dirty="0" smtClean="0"/>
            </a:br>
            <a:r>
              <a:rPr lang="nl-NL" sz="2400" dirty="0" smtClean="0"/>
              <a:t>formalism;</a:t>
            </a:r>
          </a:p>
          <a:p>
            <a:pPr lvl="1"/>
            <a:r>
              <a:rPr lang="nl-NL" sz="2400" dirty="0" smtClean="0"/>
              <a:t>computations by a CAS:</a:t>
            </a:r>
          </a:p>
          <a:p>
            <a:pPr lvl="2"/>
            <a:r>
              <a:rPr lang="nl-NL" sz="2000" dirty="0" smtClean="0"/>
              <a:t>numerical integration of</a:t>
            </a:r>
            <a:br>
              <a:rPr lang="nl-NL" sz="2000" dirty="0" smtClean="0"/>
            </a:br>
            <a:r>
              <a:rPr lang="nl-NL" sz="2000" dirty="0" smtClean="0"/>
              <a:t>equations of motion;</a:t>
            </a:r>
          </a:p>
          <a:p>
            <a:pPr lvl="2"/>
            <a:r>
              <a:rPr lang="nl-NL" sz="2000" dirty="0" smtClean="0"/>
              <a:t>graphical display of solutions;</a:t>
            </a:r>
          </a:p>
          <a:p>
            <a:pPr lvl="2"/>
            <a:r>
              <a:rPr lang="nl-NL" sz="2000" dirty="0" smtClean="0"/>
              <a:t>exploration by students.</a:t>
            </a:r>
            <a:br>
              <a:rPr lang="nl-NL" sz="2000" dirty="0" smtClean="0"/>
            </a:br>
            <a:endParaRPr lang="en-US" sz="1300" dirty="0" smtClean="0"/>
          </a:p>
          <a:p>
            <a:r>
              <a:rPr lang="en-US" sz="2400" i="1" dirty="0" smtClean="0"/>
              <a:t>Spring pendulum</a:t>
            </a:r>
          </a:p>
          <a:p>
            <a:pPr lvl="1"/>
            <a:r>
              <a:rPr lang="en-US" sz="2400" dirty="0" smtClean="0"/>
              <a:t>application of Newton’s laws;</a:t>
            </a:r>
          </a:p>
          <a:p>
            <a:pPr lvl="1"/>
            <a:r>
              <a:rPr lang="en-US" sz="2400" dirty="0" smtClean="0"/>
              <a:t>student project in </a:t>
            </a:r>
            <a:r>
              <a:rPr lang="en-US" sz="2400" i="1" dirty="0" err="1" smtClean="0"/>
              <a:t>Mathematica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lab connected to the Calculus 1 </a:t>
            </a:r>
            <a:br>
              <a:rPr lang="en-US" sz="2400" dirty="0" smtClean="0"/>
            </a:br>
            <a:r>
              <a:rPr lang="en-US" sz="2400" dirty="0" smtClean="0"/>
              <a:t>course in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semester.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3. Chaotic systems</a:t>
            </a:r>
            <a:endParaRPr lang="nl-NL" sz="3700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9851" y="285728"/>
            <a:ext cx="373414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19</a:t>
            </a:fld>
            <a:endParaRPr lang="nl-NL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200400"/>
            <a:ext cx="21717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772400" cy="1143000"/>
          </a:xfrm>
        </p:spPr>
        <p:txBody>
          <a:bodyPr/>
          <a:lstStyle/>
          <a:p>
            <a:r>
              <a:rPr lang="en-US" sz="3700" dirty="0"/>
              <a:t>Contents</a:t>
            </a:r>
            <a:r>
              <a:rPr lang="nl-NL" dirty="0"/>
              <a:t> 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428736"/>
            <a:ext cx="7643866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2"/>
              </a:buClr>
              <a:buFont typeface="Monotype Sorts" pitchFamily="2" charset="2"/>
              <a:buAutoNum type="arabicPeriod"/>
            </a:pPr>
            <a:r>
              <a:rPr lang="en-US" sz="2400" b="1" i="1" dirty="0"/>
              <a:t>Background</a:t>
            </a:r>
            <a:r>
              <a:rPr lang="en-US" sz="2400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/>
              <a:t>AMSTEL, my </a:t>
            </a:r>
            <a:r>
              <a:rPr lang="en-US" sz="2000" dirty="0" smtClean="0"/>
              <a:t>work</a:t>
            </a:r>
            <a:br>
              <a:rPr lang="en-US" sz="2000" dirty="0" smtClean="0"/>
            </a:br>
            <a:endParaRPr lang="en-US" sz="2000" dirty="0"/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Font typeface="Monotype Sorts" pitchFamily="2" charset="2"/>
              <a:buAutoNum type="arabicPeriod"/>
            </a:pPr>
            <a:r>
              <a:rPr lang="en-US" sz="2400" b="1" i="1" dirty="0" smtClean="0"/>
              <a:t>Bungee jumping project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000" dirty="0" err="1" smtClean="0"/>
              <a:t>Niek</a:t>
            </a:r>
            <a:r>
              <a:rPr lang="en-US" sz="2000" dirty="0" smtClean="0"/>
              <a:t> </a:t>
            </a:r>
            <a:r>
              <a:rPr lang="en-US" sz="2000" dirty="0" err="1" smtClean="0"/>
              <a:t>Dubbelaar</a:t>
            </a:r>
            <a:r>
              <a:rPr lang="en-US" sz="2000" dirty="0" smtClean="0"/>
              <a:t> &amp; </a:t>
            </a:r>
            <a:r>
              <a:rPr lang="en-US" sz="2000" dirty="0" err="1" smtClean="0"/>
              <a:t>Remco</a:t>
            </a:r>
            <a:r>
              <a:rPr lang="en-US" sz="2000" dirty="0" smtClean="0"/>
              <a:t> </a:t>
            </a:r>
            <a:r>
              <a:rPr lang="en-US" sz="2000" dirty="0" err="1" smtClean="0"/>
              <a:t>Brantjes</a:t>
            </a:r>
            <a:r>
              <a:rPr lang="en-US" sz="2000" dirty="0" smtClean="0"/>
              <a:t> (2003)</a:t>
            </a:r>
            <a:br>
              <a:rPr lang="en-US" sz="2000" dirty="0" smtClean="0"/>
            </a:br>
            <a:endParaRPr lang="en-US" sz="2000" dirty="0"/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Font typeface="Monotype Sorts" pitchFamily="2" charset="2"/>
              <a:buAutoNum type="arabicPeriod"/>
            </a:pPr>
            <a:r>
              <a:rPr lang="en-US" sz="2400" b="1" i="1" dirty="0" smtClean="0"/>
              <a:t>Gait analysis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000" dirty="0" smtClean="0"/>
              <a:t>Caroline van </a:t>
            </a:r>
            <a:r>
              <a:rPr lang="en-US" sz="2000" dirty="0" err="1" smtClean="0"/>
              <a:t>Dongen</a:t>
            </a:r>
            <a:r>
              <a:rPr lang="en-US" sz="2000" dirty="0" smtClean="0"/>
              <a:t> (2007)</a:t>
            </a:r>
            <a:br>
              <a:rPr lang="en-US" sz="2000" dirty="0" smtClean="0"/>
            </a:br>
            <a:endParaRPr lang="en-US" sz="2000" dirty="0" smtClean="0"/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Font typeface="Monotype Sorts" pitchFamily="2" charset="2"/>
              <a:buAutoNum type="arabicPeriod"/>
            </a:pPr>
            <a:r>
              <a:rPr lang="en-US" sz="2400" b="1" i="1" dirty="0" smtClean="0"/>
              <a:t>Chaotic systems</a:t>
            </a:r>
            <a:br>
              <a:rPr lang="en-US" sz="2400" b="1" i="1" dirty="0" smtClean="0"/>
            </a:br>
            <a:r>
              <a:rPr lang="en-US" sz="2400" dirty="0" smtClean="0"/>
              <a:t>Freshmen at the Faculty of Science</a:t>
            </a:r>
            <a:br>
              <a:rPr lang="en-US" sz="2400" dirty="0" smtClean="0"/>
            </a:br>
            <a:endParaRPr lang="en-US" sz="2400" dirty="0" smtClean="0"/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Font typeface="Monotype Sorts" pitchFamily="2" charset="2"/>
              <a:buAutoNum type="arabicPeriod"/>
            </a:pPr>
            <a:r>
              <a:rPr lang="en-US" sz="2400" b="1" i="1" dirty="0" smtClean="0"/>
              <a:t>Conclusions</a:t>
            </a:r>
            <a:br>
              <a:rPr lang="en-US" sz="2400" b="1" i="1" dirty="0" smtClean="0"/>
            </a:br>
            <a:endParaRPr lang="en-US" sz="2000" b="1" i="1" dirty="0" smtClean="0"/>
          </a:p>
          <a:p>
            <a:pPr marL="609600" indent="-609600">
              <a:lnSpc>
                <a:spcPct val="80000"/>
              </a:lnSpc>
              <a:buClr>
                <a:schemeClr val="tx2"/>
              </a:buClr>
              <a:buFont typeface="Monotype Sorts" pitchFamily="2" charset="2"/>
              <a:buAutoNum type="arabicPeriod"/>
            </a:pPr>
            <a:r>
              <a:rPr lang="en-US" sz="2400" b="1" i="1" dirty="0" smtClean="0"/>
              <a:t>References</a:t>
            </a:r>
            <a:endParaRPr lang="en-US" sz="2400" b="1" i="1" dirty="0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nl-NL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-1"/>
            <a:ext cx="5143504" cy="2064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609E-EBDA-4904-B07E-82959E1A527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dirty="0" smtClean="0"/>
              <a:t>Analysis of some videos showing chaotic motion</a:t>
            </a:r>
            <a:endParaRPr lang="en-US" sz="2400" dirty="0" smtClean="0"/>
          </a:p>
          <a:p>
            <a:r>
              <a:rPr lang="en-US" sz="2400" dirty="0" smtClean="0"/>
              <a:t>Video analysis-</a:t>
            </a:r>
            <a:r>
              <a:rPr lang="en-US" sz="2400" dirty="0" smtClean="0">
                <a:hlinkClick r:id="rId2" action="ppaction://hlinkfile"/>
              </a:rPr>
              <a:t>1</a:t>
            </a:r>
            <a:endParaRPr lang="en-US" sz="2400" dirty="0" smtClean="0"/>
          </a:p>
          <a:p>
            <a:r>
              <a:rPr lang="en-US" sz="2400" dirty="0" smtClean="0"/>
              <a:t>Video analysis-</a:t>
            </a:r>
            <a:r>
              <a:rPr lang="en-US" sz="2400" dirty="0" smtClean="0">
                <a:hlinkClick r:id="rId3" action="ppaction://hlinkfile"/>
              </a:rPr>
              <a:t>1a</a:t>
            </a:r>
            <a:endParaRPr lang="en-US" sz="2400" dirty="0" smtClean="0"/>
          </a:p>
          <a:p>
            <a:r>
              <a:rPr lang="en-US" sz="2400" dirty="0" smtClean="0"/>
              <a:t>Video analysis-</a:t>
            </a:r>
            <a:r>
              <a:rPr lang="en-US" sz="2400" dirty="0" smtClean="0">
                <a:hlinkClick r:id="rId4" action="ppaction://hlinkfile"/>
              </a:rPr>
              <a:t>1b</a:t>
            </a:r>
            <a:endParaRPr lang="en-US" sz="2400" dirty="0" smtClean="0"/>
          </a:p>
          <a:p>
            <a:r>
              <a:rPr lang="en-US" sz="2400" dirty="0" smtClean="0"/>
              <a:t>Video analysis-</a:t>
            </a:r>
            <a:r>
              <a:rPr lang="en-US" sz="2400" dirty="0" smtClean="0">
                <a:hlinkClick r:id="rId5" action="ppaction://hlinkfile"/>
              </a:rPr>
              <a:t>1c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Video analysis-</a:t>
            </a:r>
            <a:r>
              <a:rPr lang="en-US" sz="2400" dirty="0" smtClean="0">
                <a:hlinkClick r:id="rId6" action="ppaction://hlinkfile"/>
              </a:rPr>
              <a:t>2a</a:t>
            </a:r>
            <a:endParaRPr lang="en-US" sz="2400" dirty="0" smtClean="0"/>
          </a:p>
          <a:p>
            <a:r>
              <a:rPr lang="en-US" sz="2400" dirty="0" smtClean="0"/>
              <a:t>Video analysis-</a:t>
            </a:r>
            <a:r>
              <a:rPr lang="en-US" sz="2400" dirty="0" smtClean="0">
                <a:hlinkClick r:id="rId7" action="ppaction://hlinkfile"/>
              </a:rPr>
              <a:t>2b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Double bar pendulum</a:t>
            </a:r>
            <a:endParaRPr lang="nl-NL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21497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Lagrangian: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en-US" sz="2400" dirty="0" smtClean="0"/>
              <a:t>Dissipation function</a:t>
            </a:r>
            <a:br>
              <a:rPr lang="en-US" sz="24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Equations of motion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Precise analytical expressions needed!</a:t>
            </a:r>
            <a:endParaRPr lang="nl-NL" sz="3700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0350" y="658508"/>
            <a:ext cx="3803652" cy="305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85940" y="5357833"/>
          <a:ext cx="5100638" cy="1000125"/>
        </p:xfrm>
        <a:graphic>
          <a:graphicData uri="http://schemas.openxmlformats.org/presentationml/2006/ole">
            <p:oleObj spid="_x0000_s54274" name="Equation" r:id="rId4" imgW="2349360" imgH="482400" progId="Equation.3">
              <p:embed/>
            </p:oleObj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1071538" y="3786190"/>
          <a:ext cx="1943511" cy="500066"/>
        </p:xfrm>
        <a:graphic>
          <a:graphicData uri="http://schemas.openxmlformats.org/presentationml/2006/ole">
            <p:oleObj spid="_x0000_s54275" r:id="rId5" imgW="787058" imgH="215806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432188" y="3786190"/>
          <a:ext cx="2997200" cy="463550"/>
        </p:xfrm>
        <a:graphic>
          <a:graphicData uri="http://schemas.openxmlformats.org/presentationml/2006/ole">
            <p:oleObj spid="_x0000_s54276" name="Equation" r:id="rId6" imgW="1333440" imgH="21564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11263" y="4221174"/>
          <a:ext cx="7204075" cy="850900"/>
        </p:xfrm>
        <a:graphic>
          <a:graphicData uri="http://schemas.openxmlformats.org/presentationml/2006/ole">
            <p:oleObj spid="_x0000_s54277" name="Equation" r:id="rId7" imgW="3162240" imgH="393480" progId="Equation.3">
              <p:embed/>
            </p:oleObj>
          </a:graphicData>
        </a:graphic>
      </p:graphicFrame>
      <p:graphicFrame>
        <p:nvGraphicFramePr>
          <p:cNvPr id="9" name="Object 0"/>
          <p:cNvGraphicFramePr>
            <a:graphicFrameLocks noChangeAspect="1"/>
          </p:cNvGraphicFramePr>
          <p:nvPr/>
        </p:nvGraphicFramePr>
        <p:xfrm>
          <a:off x="1067693" y="1071546"/>
          <a:ext cx="4290125" cy="2357454"/>
        </p:xfrm>
        <a:graphic>
          <a:graphicData uri="http://schemas.openxmlformats.org/presentationml/2006/ole">
            <p:oleObj spid="_x0000_s54278" name="Equation" r:id="rId8" imgW="1904760" imgH="109188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42942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400" i="1" dirty="0" smtClean="0"/>
              <a:t>Mathematica</a:t>
            </a:r>
            <a:r>
              <a:rPr lang="nl-NL" sz="2400" dirty="0" smtClean="0"/>
              <a:t> project of 1st year student in Calculus 1 </a:t>
            </a:r>
            <a:br>
              <a:rPr lang="nl-NL" sz="2400" dirty="0" smtClean="0"/>
            </a:br>
            <a:r>
              <a:rPr lang="nl-NL" sz="2400" dirty="0" smtClean="0"/>
              <a:t>(3 </a:t>
            </a:r>
            <a:r>
              <a:rPr lang="nl-NL" sz="2400" dirty="0" smtClean="0"/>
              <a:t>lab sessions </a:t>
            </a:r>
            <a:r>
              <a:rPr lang="nl-NL" sz="2400" dirty="0" smtClean="0"/>
              <a:t>of 2 </a:t>
            </a:r>
            <a:r>
              <a:rPr lang="nl-NL" sz="2400" dirty="0" smtClean="0"/>
              <a:t>hours);</a:t>
            </a:r>
            <a:endParaRPr lang="nl-NL" sz="2400" dirty="0" smtClean="0"/>
          </a:p>
          <a:p>
            <a:r>
              <a:rPr lang="nl-NL" sz="2400" dirty="0" smtClean="0"/>
              <a:t>often used as example of Euler-Lagrance formalism;</a:t>
            </a:r>
            <a:r>
              <a:rPr lang="nl-NL" sz="2600" dirty="0" smtClean="0"/>
              <a:t/>
            </a:r>
            <a:br>
              <a:rPr lang="nl-NL" sz="2600" dirty="0" smtClean="0"/>
            </a:br>
            <a:r>
              <a:rPr lang="nl-NL" sz="2600" dirty="0" smtClean="0"/>
              <a:t/>
            </a:r>
            <a:br>
              <a:rPr lang="nl-NL" sz="2600" dirty="0" smtClean="0"/>
            </a:br>
            <a:r>
              <a:rPr lang="nl-NL" sz="2400" i="1" dirty="0" smtClean="0"/>
              <a:t>Lagrangian:</a:t>
            </a:r>
            <a:r>
              <a:rPr lang="nl-NL" sz="2600" dirty="0" smtClean="0"/>
              <a:t/>
            </a:r>
            <a:br>
              <a:rPr lang="nl-NL" sz="2600" dirty="0" smtClean="0"/>
            </a:br>
            <a:r>
              <a:rPr lang="nl-NL" sz="2600" dirty="0" smtClean="0"/>
              <a:t/>
            </a:r>
            <a:br>
              <a:rPr lang="nl-NL" sz="2600" dirty="0" smtClean="0"/>
            </a:br>
            <a:r>
              <a:rPr lang="nl-NL" sz="2400" i="1" dirty="0" smtClean="0"/>
              <a:t>Equations of motion</a:t>
            </a:r>
            <a:r>
              <a:rPr lang="nl-NL" sz="2400" i="1" dirty="0" smtClean="0"/>
              <a:t>:</a:t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Spring pendulum</a:t>
            </a:r>
            <a:endParaRPr lang="nl-NL" sz="3700" dirty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571736" y="2057395"/>
          <a:ext cx="5889625" cy="657225"/>
        </p:xfrm>
        <a:graphic>
          <a:graphicData uri="http://schemas.openxmlformats.org/presentationml/2006/ole">
            <p:oleObj spid="_x0000_s58371" name="Equation" r:id="rId3" imgW="2616120" imgH="30456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428596" y="3429000"/>
          <a:ext cx="6397625" cy="2320925"/>
        </p:xfrm>
        <a:graphic>
          <a:graphicData uri="http://schemas.openxmlformats.org/presentationml/2006/ole">
            <p:oleObj spid="_x0000_s58372" name="Equation" r:id="rId4" imgW="2946240" imgH="11174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684409"/>
            <a:ext cx="2000264" cy="336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1470" y="785794"/>
            <a:ext cx="8429652" cy="642942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400" dirty="0" smtClean="0"/>
              <a:t>Euler-Lagrance formalism in spherical coordinates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sz="2400" i="1" dirty="0" smtClean="0"/>
              <a:t>Lagrangian: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1200" dirty="0" smtClean="0"/>
              <a:t/>
            </a:r>
            <a:br>
              <a:rPr lang="nl-NL" sz="1200" dirty="0" smtClean="0"/>
            </a:br>
            <a:r>
              <a:rPr lang="nl-NL" sz="2400" i="1" dirty="0" smtClean="0"/>
              <a:t>Equations of motion</a:t>
            </a:r>
            <a:r>
              <a:rPr lang="nl-NL" sz="2400" i="1" dirty="0" smtClean="0"/>
              <a:t>:</a:t>
            </a:r>
            <a:br>
              <a:rPr lang="nl-NL" sz="2400" i="1" dirty="0" smtClean="0"/>
            </a:br>
            <a:r>
              <a:rPr lang="nl-NL" sz="1800" i="1" dirty="0" smtClean="0"/>
              <a:t/>
            </a:r>
            <a:br>
              <a:rPr lang="nl-NL" sz="1800" i="1" dirty="0" smtClean="0"/>
            </a:br>
            <a:r>
              <a:rPr lang="nl-NL" sz="1200" i="1" dirty="0" smtClean="0"/>
              <a:t/>
            </a:r>
            <a:br>
              <a:rPr lang="nl-NL" sz="12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r>
              <a:rPr lang="nl-NL" sz="2400" i="1" dirty="0" smtClean="0"/>
              <a:t/>
            </a:r>
            <a:br>
              <a:rPr lang="nl-NL" sz="2400" i="1" dirty="0" smtClean="0"/>
            </a:br>
            <a:endParaRPr lang="nl-NL" sz="2400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students </a:t>
            </a:r>
            <a:r>
              <a:rPr lang="en-US" sz="2400" dirty="0" smtClean="0"/>
              <a:t>only have basic knowledge of calculus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 smtClean="0"/>
              <a:t>Newtonian mechanics;</a:t>
            </a:r>
          </a:p>
          <a:p>
            <a:r>
              <a:rPr lang="en-US" sz="2400" i="1" dirty="0" err="1" smtClean="0"/>
              <a:t>Mathematica</a:t>
            </a:r>
            <a:r>
              <a:rPr lang="en-US" sz="2400" dirty="0" smtClean="0"/>
              <a:t> </a:t>
            </a:r>
            <a:r>
              <a:rPr lang="en-US" sz="2400" dirty="0" smtClean="0"/>
              <a:t>is used </a:t>
            </a:r>
            <a:r>
              <a:rPr lang="en-US" sz="2400" dirty="0" smtClean="0"/>
              <a:t>to explore the transition between order and chaos.  </a:t>
            </a:r>
            <a:r>
              <a:rPr lang="en-US" sz="2400" dirty="0" smtClean="0"/>
              <a:t>Example </a:t>
            </a:r>
            <a:r>
              <a:rPr lang="en-US" sz="2400" dirty="0" smtClean="0"/>
              <a:t>of </a:t>
            </a:r>
            <a:r>
              <a:rPr lang="en-US" sz="2400" dirty="0" smtClean="0">
                <a:hlinkClick r:id="rId4" action="ppaction://hlinkfile"/>
              </a:rPr>
              <a:t>student </a:t>
            </a:r>
            <a:r>
              <a:rPr lang="en-US" sz="2400" dirty="0" smtClean="0">
                <a:hlinkClick r:id="rId4" action="ppaction://hlinkfile"/>
              </a:rPr>
              <a:t>work</a:t>
            </a:r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Spring pendulum</a:t>
            </a:r>
            <a:endParaRPr lang="nl-NL" sz="3700" dirty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571736" y="1214422"/>
          <a:ext cx="5859462" cy="601662"/>
        </p:xfrm>
        <a:graphic>
          <a:graphicData uri="http://schemas.openxmlformats.org/presentationml/2006/ole">
            <p:oleObj spid="_x0000_s59394" name="Equation" r:id="rId5" imgW="2603160" imgH="27936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428596" y="2428868"/>
          <a:ext cx="6894513" cy="1846262"/>
        </p:xfrm>
        <a:graphic>
          <a:graphicData uri="http://schemas.openxmlformats.org/presentationml/2006/ole">
            <p:oleObj spid="_x0000_s59395" name="Equation" r:id="rId6" imgW="3174840" imgH="8888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/>
              <a:t>Conclusions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ICT enables and facilitates authentic, relevant and quality projects for </a:t>
            </a:r>
            <a:r>
              <a:rPr lang="en-US" sz="2400" dirty="0" smtClean="0"/>
              <a:t>student in secondary and higher education.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Students recognize these possibilities immediately and based on experience/preparation in previous lessons largely choose them for their projects.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2864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000" dirty="0" smtClean="0">
                <a:hlinkClick r:id="rId2"/>
              </a:rPr>
              <a:t>www.cma.science.uva.nl</a:t>
            </a:r>
            <a:endParaRPr lang="nl-NL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000" dirty="0" smtClean="0">
                <a:hlinkClick r:id="rId3"/>
              </a:rPr>
              <a:t>www.science.uva.nl/~heck</a:t>
            </a:r>
            <a:endParaRPr lang="nl-NL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 dirty="0" smtClean="0"/>
              <a:t>Menz (1993). The physics of bungee jumping. </a:t>
            </a:r>
            <a:r>
              <a:rPr lang="nl-NL" sz="2200" i="1" dirty="0" smtClean="0"/>
              <a:t>The Physics Teacher</a:t>
            </a:r>
            <a:r>
              <a:rPr lang="nl-NL" sz="2200" dirty="0" smtClean="0"/>
              <a:t>, 31(8), 483-487.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Kagan</a:t>
            </a:r>
            <a:r>
              <a:rPr lang="en-US" sz="2200" dirty="0" smtClean="0"/>
              <a:t> &amp; </a:t>
            </a:r>
            <a:r>
              <a:rPr lang="nl-NL" sz="2200" dirty="0" smtClean="0"/>
              <a:t>Kott</a:t>
            </a:r>
            <a:r>
              <a:rPr lang="en-US" sz="2200" dirty="0" smtClean="0"/>
              <a:t> (1996). The greater-than-g acceleration of a bungee jumper. </a:t>
            </a:r>
            <a:r>
              <a:rPr lang="nl-NL" sz="2200" i="1" dirty="0" smtClean="0"/>
              <a:t>The Physics Teacher</a:t>
            </a:r>
            <a:r>
              <a:rPr lang="nl-NL" sz="2200" dirty="0" smtClean="0"/>
              <a:t>, 34(9), 368-373</a:t>
            </a:r>
            <a:r>
              <a:rPr lang="en-US" sz="22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200" dirty="0" err="1" smtClean="0"/>
              <a:t>Dubbelaar</a:t>
            </a:r>
            <a:r>
              <a:rPr lang="en-GB" sz="2200" dirty="0" smtClean="0"/>
              <a:t> &amp; </a:t>
            </a:r>
            <a:r>
              <a:rPr lang="en-GB" sz="2200" dirty="0" err="1" smtClean="0"/>
              <a:t>Brantjes</a:t>
            </a:r>
            <a:r>
              <a:rPr lang="en-GB" sz="2200" dirty="0" smtClean="0"/>
              <a:t> (2003). De </a:t>
            </a:r>
            <a:r>
              <a:rPr lang="en-GB" sz="2200" dirty="0" err="1" smtClean="0"/>
              <a:t>valversnelling</a:t>
            </a:r>
            <a:r>
              <a:rPr lang="en-GB" sz="2200" dirty="0" smtClean="0"/>
              <a:t> </a:t>
            </a:r>
            <a:r>
              <a:rPr lang="en-GB" sz="2200" dirty="0" err="1" smtClean="0"/>
              <a:t>bij</a:t>
            </a:r>
            <a:r>
              <a:rPr lang="en-GB" sz="2200" dirty="0" smtClean="0"/>
              <a:t> bungee-jumping</a:t>
            </a:r>
            <a:br>
              <a:rPr lang="en-GB" sz="2200" dirty="0" smtClean="0"/>
            </a:br>
            <a:r>
              <a:rPr lang="en-GB" sz="2200" dirty="0" smtClean="0"/>
              <a:t>[gravitational acceleration in bungee jumping]. </a:t>
            </a:r>
            <a:r>
              <a:rPr lang="en-GB" sz="2200" i="1" dirty="0" err="1" smtClean="0"/>
              <a:t>Nederlands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Tijdschrift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voor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Natuurkunde</a:t>
            </a:r>
            <a:r>
              <a:rPr lang="en-GB" sz="2200" i="1" dirty="0" smtClean="0"/>
              <a:t>, </a:t>
            </a:r>
            <a:r>
              <a:rPr lang="en-GB" sz="2200" dirty="0" smtClean="0"/>
              <a:t>69(10), 316-318.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 dirty="0" smtClean="0"/>
              <a:t>Biezeveld (2003). The bungee jumber: a comparison of predicted and measured values. </a:t>
            </a:r>
            <a:r>
              <a:rPr lang="nl-NL" sz="2200" i="1" dirty="0" smtClean="0"/>
              <a:t>The Physics Teacher</a:t>
            </a:r>
            <a:r>
              <a:rPr lang="nl-NL" sz="2200" dirty="0" smtClean="0"/>
              <a:t>, 41(4), 238-241</a:t>
            </a:r>
            <a:r>
              <a:rPr lang="en-US" sz="22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Ohlhoff</a:t>
            </a:r>
            <a:r>
              <a:rPr lang="en-US" sz="2200" dirty="0" smtClean="0"/>
              <a:t> &amp; Richter (2006). Forces in the double pendulum. </a:t>
            </a:r>
            <a:r>
              <a:rPr lang="en-US" sz="2200" i="1" dirty="0" err="1" smtClean="0"/>
              <a:t>Zeit-schrift</a:t>
            </a:r>
            <a:r>
              <a:rPr lang="en-US" sz="2200" i="1" dirty="0" smtClean="0"/>
              <a:t> f</a:t>
            </a:r>
            <a:r>
              <a:rPr lang="nl-NL" sz="2200" i="1" dirty="0" smtClean="0"/>
              <a:t>ü</a:t>
            </a:r>
            <a:r>
              <a:rPr lang="en-US" sz="2200" i="1" dirty="0" smtClean="0"/>
              <a:t>r </a:t>
            </a:r>
            <a:r>
              <a:rPr lang="en-US" sz="2200" i="1" dirty="0" err="1" smtClean="0"/>
              <a:t>Angewandte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Mathematik</a:t>
            </a:r>
            <a:r>
              <a:rPr lang="en-US" sz="2200" i="1" dirty="0" smtClean="0"/>
              <a:t> und </a:t>
            </a:r>
            <a:r>
              <a:rPr lang="en-US" sz="2200" i="1" dirty="0" err="1" smtClean="0"/>
              <a:t>Mechanik</a:t>
            </a:r>
            <a:r>
              <a:rPr lang="en-US" sz="2200" dirty="0" smtClean="0"/>
              <a:t>, 80(8), 517-534.</a:t>
            </a:r>
            <a:endParaRPr lang="nl-NL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 dirty="0" smtClean="0"/>
              <a:t>Van der Weele &amp; de Kleine (1996). The order-chaos-order sequence in the spring pendulum. </a:t>
            </a:r>
            <a:r>
              <a:rPr lang="nl-NL" sz="2200" i="1" dirty="0" smtClean="0"/>
              <a:t>Physica A, </a:t>
            </a:r>
            <a:r>
              <a:rPr lang="nl-NL" sz="2200" dirty="0" smtClean="0"/>
              <a:t>228 (1-4), 245-272.</a:t>
            </a:r>
            <a:r>
              <a:rPr lang="nl-NL" sz="2000" i="1" dirty="0" smtClean="0"/>
              <a:t> </a:t>
            </a:r>
            <a:endParaRPr lang="nl-NL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0"/>
            <a:ext cx="9215502" cy="1143000"/>
          </a:xfrm>
        </p:spPr>
        <p:txBody>
          <a:bodyPr>
            <a:noAutofit/>
          </a:bodyPr>
          <a:lstStyle/>
          <a:p>
            <a:r>
              <a:rPr lang="nl-NL" sz="3700" dirty="0" smtClean="0"/>
              <a:t>References -1</a:t>
            </a:r>
            <a:endParaRPr lang="nl-NL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1435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Heck &amp; van </a:t>
            </a:r>
            <a:r>
              <a:rPr lang="en-US" sz="2000" dirty="0" err="1" smtClean="0"/>
              <a:t>Gastel</a:t>
            </a:r>
            <a:r>
              <a:rPr lang="en-US" sz="2000" dirty="0" smtClean="0"/>
              <a:t> (2006). Mathematics on the Threshold. </a:t>
            </a:r>
            <a:r>
              <a:rPr lang="en-US" sz="2000" i="1" dirty="0" smtClean="0"/>
              <a:t>International Journal of Mathematical Education in Science and Technology</a:t>
            </a:r>
            <a:r>
              <a:rPr lang="en-US" sz="2000" dirty="0" smtClean="0"/>
              <a:t>,  Vol. 37, No. 8, 15 December 2006, 925-945.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Heck &amp; van </a:t>
            </a:r>
            <a:r>
              <a:rPr lang="en-GB" sz="2000" dirty="0" err="1" smtClean="0"/>
              <a:t>Dongen</a:t>
            </a:r>
            <a:r>
              <a:rPr lang="en-GB" sz="2000" dirty="0" smtClean="0"/>
              <a:t> (2008). Gait analysis by high school students.</a:t>
            </a:r>
            <a:br>
              <a:rPr lang="en-GB" sz="2000" dirty="0" smtClean="0"/>
            </a:br>
            <a:r>
              <a:rPr lang="en-GB" sz="2000" i="1" dirty="0" smtClean="0"/>
              <a:t>Physics Education</a:t>
            </a:r>
            <a:r>
              <a:rPr lang="en-GB" sz="2000" dirty="0" smtClean="0"/>
              <a:t>, 43(3), 284-290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000" dirty="0" smtClean="0"/>
              <a:t>Heck, Kedzierska &amp; Ellermeijer (2009). Design and implementation of an integrated computer working environment for doing mathematics and science. </a:t>
            </a:r>
            <a:r>
              <a:rPr lang="nl-NL" sz="2000" i="1" dirty="0" smtClean="0"/>
              <a:t>Journal of Computers in Mathematics and Science Teaching,</a:t>
            </a:r>
            <a:r>
              <a:rPr lang="nl-NL" sz="2000" dirty="0" smtClean="0"/>
              <a:t> 28(2), 147-161.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000" dirty="0" smtClean="0"/>
              <a:t>Heck &amp; Ellermeijer (2009). Giving students the run of sprinting models. </a:t>
            </a:r>
            <a:r>
              <a:rPr lang="nl-NL" sz="2000" i="1" dirty="0" smtClean="0"/>
              <a:t>American Journal of Physics </a:t>
            </a:r>
            <a:r>
              <a:rPr lang="nl-NL" sz="2000" dirty="0" smtClean="0"/>
              <a:t>(accepted)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0"/>
            <a:ext cx="9215502" cy="1143000"/>
          </a:xfrm>
        </p:spPr>
        <p:txBody>
          <a:bodyPr>
            <a:noAutofit/>
          </a:bodyPr>
          <a:lstStyle/>
          <a:p>
            <a:r>
              <a:rPr lang="nl-NL" sz="3700" dirty="0" smtClean="0"/>
              <a:t>References -2</a:t>
            </a:r>
            <a:endParaRPr lang="nl-NL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14974"/>
          </a:xfrm>
        </p:spPr>
        <p:txBody>
          <a:bodyPr>
            <a:normAutofit fontScale="85000" lnSpcReduction="20000"/>
          </a:bodyPr>
          <a:lstStyle/>
          <a:p>
            <a:r>
              <a:rPr lang="nl-NL" sz="2800" i="1" dirty="0" smtClean="0"/>
              <a:t>AMSTEL Institute’s mission</a:t>
            </a:r>
            <a:r>
              <a:rPr lang="nl-NL" sz="2600" i="1" dirty="0" smtClean="0"/>
              <a:t/>
            </a:r>
            <a:br>
              <a:rPr lang="nl-NL" sz="2600" i="1" dirty="0" smtClean="0"/>
            </a:br>
            <a:endParaRPr lang="nl-NL" sz="1300" i="1" dirty="0" smtClean="0"/>
          </a:p>
          <a:p>
            <a:pPr lvl="1"/>
            <a:r>
              <a:rPr lang="en-US" sz="2800" dirty="0" smtClean="0"/>
              <a:t>improve education in the MST subjects in general for all levels of education;</a:t>
            </a:r>
          </a:p>
          <a:p>
            <a:pPr lvl="1"/>
            <a:r>
              <a:rPr lang="en-US" sz="2800" dirty="0" smtClean="0"/>
              <a:t>explore the possibilities of ICT and new media in MST education and take care of the implementation.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1300" dirty="0" smtClean="0"/>
          </a:p>
          <a:p>
            <a:r>
              <a:rPr lang="en-US" sz="2800" i="1" dirty="0" smtClean="0"/>
              <a:t>Higher education</a:t>
            </a:r>
            <a:r>
              <a:rPr lang="en-US" sz="2600" i="1" dirty="0" smtClean="0"/>
              <a:t/>
            </a:r>
            <a:br>
              <a:rPr lang="en-US" sz="2600" i="1" dirty="0" smtClean="0"/>
            </a:br>
            <a:r>
              <a:rPr lang="en-US" sz="1400" i="1" dirty="0" smtClean="0"/>
              <a:t> </a:t>
            </a:r>
          </a:p>
          <a:p>
            <a:pPr lvl="1"/>
            <a:r>
              <a:rPr lang="en-US" sz="2800" dirty="0" smtClean="0"/>
              <a:t>Master in Mathematics and Science Education;</a:t>
            </a:r>
          </a:p>
          <a:p>
            <a:pPr lvl="1"/>
            <a:r>
              <a:rPr lang="en-US" sz="2800" dirty="0" smtClean="0"/>
              <a:t>communication &amp; education stream of science masters;</a:t>
            </a:r>
          </a:p>
          <a:p>
            <a:pPr lvl="1"/>
            <a:r>
              <a:rPr lang="en-US" sz="2800" dirty="0" smtClean="0"/>
              <a:t>training of academic skills of students</a:t>
            </a:r>
          </a:p>
          <a:p>
            <a:pPr lvl="1"/>
            <a:r>
              <a:rPr lang="en-US" sz="2800" dirty="0" smtClean="0"/>
              <a:t>didactic training and support of science staff;</a:t>
            </a:r>
          </a:p>
          <a:p>
            <a:pPr lvl="1"/>
            <a:r>
              <a:rPr lang="en-US" sz="2800" dirty="0" smtClean="0"/>
              <a:t>curriculum innovation projects;</a:t>
            </a:r>
          </a:p>
          <a:p>
            <a:pPr lvl="1"/>
            <a:r>
              <a:rPr lang="en-US" sz="2800" dirty="0" smtClean="0"/>
              <a:t>diagnosis and support of the transition from secondary to higher education;</a:t>
            </a:r>
          </a:p>
          <a:p>
            <a:pPr lvl="1"/>
            <a:r>
              <a:rPr lang="en-US" sz="2800" dirty="0" smtClean="0"/>
              <a:t>outreach.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1. Background</a:t>
            </a:r>
            <a:endParaRPr lang="nl-NL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28604"/>
            <a:ext cx="8686800" cy="5643602"/>
          </a:xfrm>
        </p:spPr>
        <p:txBody>
          <a:bodyPr>
            <a:normAutofit fontScale="77500" lnSpcReduction="20000"/>
          </a:bodyPr>
          <a:lstStyle/>
          <a:p>
            <a:r>
              <a:rPr lang="en-US" sz="3100" i="1" dirty="0" smtClean="0"/>
              <a:t>Secondary education</a:t>
            </a:r>
            <a:r>
              <a:rPr lang="en-US" sz="2800" i="1" dirty="0" smtClean="0"/>
              <a:t> </a:t>
            </a:r>
          </a:p>
          <a:p>
            <a:pPr>
              <a:buNone/>
            </a:pPr>
            <a:r>
              <a:rPr lang="en-US" sz="2600" i="1" dirty="0" smtClean="0"/>
              <a:t/>
            </a:r>
            <a:br>
              <a:rPr lang="en-US" sz="2600" i="1" dirty="0" smtClean="0"/>
            </a:br>
            <a:r>
              <a:rPr lang="en-US" sz="3100" dirty="0" smtClean="0"/>
              <a:t>Research and development on:</a:t>
            </a:r>
            <a:endParaRPr lang="nl-NL" sz="3100" i="1" dirty="0" smtClean="0"/>
          </a:p>
          <a:p>
            <a:pPr lvl="1"/>
            <a:r>
              <a:rPr lang="en-US" sz="3100" dirty="0" smtClean="0"/>
              <a:t>curriculum in mathematics, science, and technology;</a:t>
            </a:r>
          </a:p>
          <a:p>
            <a:pPr lvl="1"/>
            <a:r>
              <a:rPr lang="en-US" sz="3100" dirty="0" smtClean="0"/>
              <a:t>inquiry-based learning;</a:t>
            </a:r>
          </a:p>
          <a:p>
            <a:pPr lvl="1"/>
            <a:r>
              <a:rPr lang="en-US" sz="3100" dirty="0" smtClean="0"/>
              <a:t>ICT in MST-education;</a:t>
            </a:r>
          </a:p>
          <a:p>
            <a:pPr lvl="1"/>
            <a:r>
              <a:rPr lang="en-US" sz="3100" dirty="0" smtClean="0"/>
              <a:t>design and development of </a:t>
            </a:r>
            <a:r>
              <a:rPr lang="en-US" sz="3100" b="1" dirty="0" smtClean="0"/>
              <a:t>Coach</a:t>
            </a:r>
            <a:br>
              <a:rPr lang="en-US" sz="3100" b="1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 versatile, activity-based, learning and multimedia authoring environment for mathematics, science, and technology.</a:t>
            </a:r>
            <a:endParaRPr lang="nl-NL" sz="3100" dirty="0" smtClean="0"/>
          </a:p>
          <a:p>
            <a:pPr lvl="1">
              <a:buNone/>
            </a:pPr>
            <a:endParaRPr lang="en-US" sz="3100" dirty="0" smtClean="0"/>
          </a:p>
          <a:p>
            <a:pPr lvl="1">
              <a:buNone/>
            </a:pPr>
            <a:r>
              <a:rPr lang="en-US" sz="3100" dirty="0" smtClean="0"/>
              <a:t>My personal interests: </a:t>
            </a:r>
          </a:p>
          <a:p>
            <a:pPr lvl="1"/>
            <a:r>
              <a:rPr lang="nl-NL" sz="3100" dirty="0" smtClean="0"/>
              <a:t>ICT-supported practical investigations by pre-university students (16-18 yrs);</a:t>
            </a:r>
          </a:p>
          <a:p>
            <a:pPr lvl="1"/>
            <a:r>
              <a:rPr lang="en-US" sz="3100" dirty="0" smtClean="0"/>
              <a:t>mathematical perspectives on an integrated computer learning environment</a:t>
            </a:r>
            <a:endParaRPr lang="en-US" sz="3100" i="1" dirty="0" smtClean="0"/>
          </a:p>
          <a:p>
            <a:pPr lvl="1"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An example of a high school student project: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400" dirty="0" smtClean="0"/>
              <a:t>in grade 11/12, students (17-18 yrs) have to do an own investigation/project, 80 hours;</a:t>
            </a:r>
          </a:p>
          <a:p>
            <a:r>
              <a:rPr lang="en-US" sz="2400" dirty="0" smtClean="0"/>
              <a:t>come up with own idea within study profile;</a:t>
            </a:r>
          </a:p>
          <a:p>
            <a:r>
              <a:rPr lang="en-US" sz="2400" dirty="0" smtClean="0"/>
              <a:t>gather information;</a:t>
            </a:r>
          </a:p>
          <a:p>
            <a:r>
              <a:rPr lang="en-US" sz="2400" dirty="0" smtClean="0"/>
              <a:t>pose the research question;</a:t>
            </a:r>
          </a:p>
          <a:p>
            <a:r>
              <a:rPr lang="en-US" sz="2400" dirty="0" smtClean="0"/>
              <a:t>design the experiment;</a:t>
            </a:r>
          </a:p>
          <a:p>
            <a:r>
              <a:rPr lang="en-US" sz="2400" dirty="0" smtClean="0"/>
              <a:t>carry out the experiment;</a:t>
            </a:r>
          </a:p>
          <a:p>
            <a:r>
              <a:rPr lang="en-US" sz="2400" dirty="0" smtClean="0"/>
              <a:t>compare results with literature;</a:t>
            </a:r>
          </a:p>
          <a:p>
            <a:r>
              <a:rPr lang="en-US" sz="2400" dirty="0" smtClean="0"/>
              <a:t>report.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l-NL" sz="3700" dirty="0" smtClean="0"/>
              <a:t>2. Bungee jumping</a:t>
            </a:r>
            <a:endParaRPr lang="nl-NL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7793037" cy="1462087"/>
          </a:xfrm>
        </p:spPr>
        <p:txBody>
          <a:bodyPr>
            <a:normAutofit/>
          </a:bodyPr>
          <a:lstStyle/>
          <a:p>
            <a:r>
              <a:rPr lang="en-US" sz="3700" dirty="0" smtClean="0"/>
              <a:t>Price </a:t>
            </a:r>
            <a:r>
              <a:rPr lang="en-US" sz="3700" dirty="0"/>
              <a:t>winners in 2003: </a:t>
            </a:r>
            <a:r>
              <a:rPr lang="nl-NL" sz="3700" dirty="0"/>
              <a:t>Niek Dubelaar en Remco Brantjes</a:t>
            </a:r>
            <a:endParaRPr lang="en-US" sz="37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714488"/>
            <a:ext cx="4857784" cy="4114800"/>
          </a:xfrm>
        </p:spPr>
        <p:txBody>
          <a:bodyPr/>
          <a:lstStyle/>
          <a:p>
            <a:r>
              <a:rPr lang="en-US" sz="2400" dirty="0" smtClean="0"/>
              <a:t>they </a:t>
            </a:r>
            <a:r>
              <a:rPr lang="en-US" sz="2400" dirty="0"/>
              <a:t>found an article (</a:t>
            </a:r>
            <a:r>
              <a:rPr lang="en-US" sz="2400" dirty="0" err="1"/>
              <a:t>Menz</a:t>
            </a:r>
            <a:r>
              <a:rPr lang="en-US" sz="2400" dirty="0"/>
              <a:t>, </a:t>
            </a:r>
            <a:r>
              <a:rPr lang="en-US" sz="2400" i="1" dirty="0" smtClean="0"/>
              <a:t>The Physics Teacher</a:t>
            </a:r>
            <a:r>
              <a:rPr lang="en-US" sz="2400" dirty="0" smtClean="0"/>
              <a:t>, 1993</a:t>
            </a:r>
            <a:r>
              <a:rPr lang="en-US" sz="2400" dirty="0"/>
              <a:t>) on the </a:t>
            </a:r>
            <a:r>
              <a:rPr lang="en-US" sz="2400" dirty="0" smtClean="0"/>
              <a:t>Internet </a:t>
            </a:r>
            <a:r>
              <a:rPr lang="en-US" sz="2400" dirty="0"/>
              <a:t>talking about acceleration </a:t>
            </a:r>
            <a:r>
              <a:rPr lang="en-US" sz="2400" dirty="0" smtClean="0"/>
              <a:t>greater </a:t>
            </a:r>
            <a:r>
              <a:rPr lang="en-US" sz="2400" dirty="0"/>
              <a:t>than </a:t>
            </a:r>
            <a:r>
              <a:rPr lang="en-US" sz="2400" i="1" dirty="0"/>
              <a:t>g</a:t>
            </a:r>
            <a:r>
              <a:rPr lang="en-US" sz="2400" dirty="0"/>
              <a:t> during bungee </a:t>
            </a:r>
            <a:r>
              <a:rPr lang="en-US" sz="2400" dirty="0" smtClean="0"/>
              <a:t>jumping;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their </a:t>
            </a:r>
            <a:r>
              <a:rPr lang="en-US" sz="2400" dirty="0" smtClean="0">
                <a:hlinkClick r:id="rId2" action="ppaction://hlinkfile"/>
              </a:rPr>
              <a:t>report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71684" name="Picture 4" descr="mafkee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3104" b="7692"/>
          <a:stretch>
            <a:fillRect/>
          </a:stretch>
        </p:blipFill>
        <p:spPr>
          <a:xfrm>
            <a:off x="5715008" y="1571612"/>
            <a:ext cx="2825744" cy="4554931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51C-1E77-4D0B-9C69-1A599E80A8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700" dirty="0"/>
              <a:t>What did they </a:t>
            </a:r>
            <a:r>
              <a:rPr lang="en-US" sz="3700" dirty="0" smtClean="0"/>
              <a:t>do? -1</a:t>
            </a:r>
            <a:endParaRPr lang="en-US" sz="37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their </a:t>
            </a:r>
            <a:r>
              <a:rPr lang="en-US" sz="2400" dirty="0"/>
              <a:t>starting point in fact was </a:t>
            </a:r>
            <a:r>
              <a:rPr lang="en-US" sz="2400" i="1" dirty="0" smtClean="0"/>
              <a:t>a </a:t>
            </a:r>
            <a:r>
              <a:rPr lang="en-US" sz="2400" dirty="0" smtClean="0"/>
              <a:t>&gt;</a:t>
            </a:r>
            <a:r>
              <a:rPr lang="en-US" sz="2400" i="1" dirty="0" smtClean="0"/>
              <a:t>g</a:t>
            </a:r>
            <a:r>
              <a:rPr lang="en-US" sz="2400" dirty="0" smtClean="0"/>
              <a:t>  during the phase </a:t>
            </a:r>
            <a:r>
              <a:rPr lang="en-US" sz="2400" dirty="0"/>
              <a:t>in which the jumper is ‘catapulted’ by the </a:t>
            </a:r>
            <a:r>
              <a:rPr lang="en-US" sz="2400" dirty="0" smtClean="0"/>
              <a:t>bungee;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their </a:t>
            </a:r>
            <a:r>
              <a:rPr lang="en-US" sz="2400" dirty="0"/>
              <a:t>research question </a:t>
            </a:r>
            <a:r>
              <a:rPr lang="en-US" sz="2400" dirty="0" smtClean="0"/>
              <a:t>dealt </a:t>
            </a:r>
            <a:r>
              <a:rPr lang="en-US" sz="2400" dirty="0"/>
              <a:t>with the phase before the bungee get stretched, and in fact is of much more interest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did they </a:t>
            </a:r>
            <a:r>
              <a:rPr lang="en-US" dirty="0" smtClean="0"/>
              <a:t>do? </a:t>
            </a:r>
            <a:r>
              <a:rPr lang="en-US" dirty="0"/>
              <a:t>-2</a:t>
            </a:r>
            <a:br>
              <a:rPr lang="en-US" dirty="0"/>
            </a:b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they </a:t>
            </a:r>
            <a:r>
              <a:rPr lang="en-US" sz="2400" dirty="0"/>
              <a:t>did use video measurement, but experienced that this is not that </a:t>
            </a:r>
            <a:r>
              <a:rPr lang="en-US" sz="2400" dirty="0" smtClean="0"/>
              <a:t>straightforward;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they </a:t>
            </a:r>
            <a:r>
              <a:rPr lang="en-US" sz="2400" dirty="0"/>
              <a:t>found a new </a:t>
            </a:r>
            <a:r>
              <a:rPr lang="en-US" sz="2400" dirty="0" smtClean="0"/>
              <a:t>article (</a:t>
            </a:r>
            <a:r>
              <a:rPr lang="en-US" sz="2400" dirty="0" err="1" smtClean="0"/>
              <a:t>Kagan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Kott</a:t>
            </a:r>
            <a:r>
              <a:rPr lang="en-US" sz="2400" dirty="0" smtClean="0"/>
              <a:t>, </a:t>
            </a:r>
            <a:r>
              <a:rPr lang="en-US" sz="2400" i="1" dirty="0" smtClean="0"/>
              <a:t>The Physics Teacher</a:t>
            </a:r>
            <a:r>
              <a:rPr lang="en-US" sz="2400" dirty="0" smtClean="0"/>
              <a:t>, 1996), made contact with David </a:t>
            </a:r>
            <a:r>
              <a:rPr lang="en-US" sz="2400" dirty="0" err="1" smtClean="0"/>
              <a:t>Kagan</a:t>
            </a:r>
            <a:r>
              <a:rPr lang="en-US" sz="2400" dirty="0" smtClean="0"/>
              <a:t>, </a:t>
            </a:r>
            <a:r>
              <a:rPr lang="en-US" sz="2400" dirty="0"/>
              <a:t>and learned </a:t>
            </a:r>
            <a:r>
              <a:rPr lang="en-US" sz="2400" dirty="0" smtClean="0"/>
              <a:t>that the </a:t>
            </a:r>
            <a:r>
              <a:rPr lang="en-US" sz="2400" dirty="0"/>
              <a:t>effect will be more dramatic in case the bungee is relatively heavy compared to the jumper: new </a:t>
            </a:r>
            <a:r>
              <a:rPr lang="en-US" sz="2400" dirty="0" smtClean="0"/>
              <a:t>experiments.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did they </a:t>
            </a:r>
            <a:r>
              <a:rPr lang="en-US" dirty="0" smtClean="0"/>
              <a:t>do? -3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8"/>
            <a:ext cx="8543956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they claimed reasonable results up to </a:t>
            </a:r>
            <a:r>
              <a:rPr lang="en-US" sz="2400" i="1" dirty="0" smtClean="0"/>
              <a:t>a </a:t>
            </a:r>
            <a:r>
              <a:rPr lang="en-US" sz="2400" dirty="0" smtClean="0"/>
              <a:t>=3.9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(ratio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bungee</a:t>
            </a:r>
            <a:r>
              <a:rPr lang="en-US" sz="2400" dirty="0" smtClean="0"/>
              <a:t>/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jumper</a:t>
            </a:r>
            <a:r>
              <a:rPr lang="en-US" sz="2400" dirty="0" smtClean="0"/>
              <a:t>=3.5) in this second experiment;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they gave the theory/explanation, based on an article of </a:t>
            </a:r>
            <a:r>
              <a:rPr lang="en-US" sz="2400" dirty="0" err="1" smtClean="0"/>
              <a:t>Kagan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Kott</a:t>
            </a:r>
            <a:r>
              <a:rPr lang="en-US" sz="2400" dirty="0" smtClean="0"/>
              <a:t> (</a:t>
            </a:r>
            <a:r>
              <a:rPr lang="en-US" sz="2400" i="1" dirty="0" smtClean="0"/>
              <a:t>The Physics Teacher</a:t>
            </a:r>
            <a:r>
              <a:rPr lang="en-US" sz="2400" dirty="0" smtClean="0"/>
              <a:t>, 1996);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they won second price in a competition of University of Amsterdam;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they wrote an article in the </a:t>
            </a:r>
            <a:r>
              <a:rPr lang="en-US" sz="2400" dirty="0" smtClean="0">
                <a:hlinkClick r:id="rId2" action="ppaction://hlinkfile"/>
              </a:rPr>
              <a:t>NTvN</a:t>
            </a:r>
            <a:r>
              <a:rPr lang="en-US" sz="2400" dirty="0" smtClean="0"/>
              <a:t>: the journal of the Dutch Physical Society, October 2003.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EA9B-6E57-4746-817E-1EA4629D7D61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2251</TotalTime>
  <Words>641</Words>
  <Application>Microsoft Office PowerPoint</Application>
  <PresentationFormat>On-screen Show (4:3)</PresentationFormat>
  <Paragraphs>211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Concourse</vt:lpstr>
      <vt:lpstr>Equation</vt:lpstr>
      <vt:lpstr>Microsoft Equation 3.0</vt:lpstr>
      <vt:lpstr>Modelling in Cross-Disciplinary Authentic Student Research Projects</vt:lpstr>
      <vt:lpstr>Contents </vt:lpstr>
      <vt:lpstr>1. Background</vt:lpstr>
      <vt:lpstr>Slide 4</vt:lpstr>
      <vt:lpstr>2. Bungee jumping</vt:lpstr>
      <vt:lpstr>Price winners in 2003: Niek Dubelaar en Remco Brantjes</vt:lpstr>
      <vt:lpstr>What did they do? -1</vt:lpstr>
      <vt:lpstr>What did they do? -2 </vt:lpstr>
      <vt:lpstr>What did they do? -3 </vt:lpstr>
      <vt:lpstr>Reactions. -1</vt:lpstr>
      <vt:lpstr>Reactions. -2</vt:lpstr>
      <vt:lpstr>Reaction Hewitt to Biezeveld</vt:lpstr>
      <vt:lpstr>Reactions. - 3</vt:lpstr>
      <vt:lpstr>Newton’s 2nd Law. -1</vt:lpstr>
      <vt:lpstr>Newton’s 2nd Law. -2</vt:lpstr>
      <vt:lpstr>Video analysis and computer modelling</vt:lpstr>
      <vt:lpstr>Computer algebra support?</vt:lpstr>
      <vt:lpstr>2. Gait analysis</vt:lpstr>
      <vt:lpstr>3. Chaotic systems</vt:lpstr>
      <vt:lpstr>Double bar pendulum</vt:lpstr>
      <vt:lpstr>Precise analytical expressions needed!</vt:lpstr>
      <vt:lpstr>Spring pendulum</vt:lpstr>
      <vt:lpstr>Spring pendulum</vt:lpstr>
      <vt:lpstr>Conclusions</vt:lpstr>
      <vt:lpstr>References -1</vt:lpstr>
      <vt:lpstr>References -2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Reality into the Classroom</dc:title>
  <dc:creator>heck</dc:creator>
  <cp:lastModifiedBy>heck</cp:lastModifiedBy>
  <cp:revision>161</cp:revision>
  <dcterms:created xsi:type="dcterms:W3CDTF">2009-06-23T14:49:30Z</dcterms:created>
  <dcterms:modified xsi:type="dcterms:W3CDTF">2009-07-04T17:47:48Z</dcterms:modified>
</cp:coreProperties>
</file>